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0" r:id="rId2"/>
    <p:sldMasterId id="2147483828" r:id="rId3"/>
    <p:sldMasterId id="2147483836" r:id="rId4"/>
    <p:sldMasterId id="2147483847" r:id="rId5"/>
  </p:sldMasterIdLst>
  <p:notesMasterIdLst>
    <p:notesMasterId r:id="rId60"/>
  </p:notesMasterIdLst>
  <p:handoutMasterIdLst>
    <p:handoutMasterId r:id="rId61"/>
  </p:handoutMasterIdLst>
  <p:sldIdLst>
    <p:sldId id="370" r:id="rId6"/>
    <p:sldId id="372" r:id="rId7"/>
    <p:sldId id="259" r:id="rId8"/>
    <p:sldId id="346" r:id="rId9"/>
    <p:sldId id="263" r:id="rId10"/>
    <p:sldId id="293" r:id="rId11"/>
    <p:sldId id="352" r:id="rId12"/>
    <p:sldId id="369" r:id="rId13"/>
    <p:sldId id="368" r:id="rId14"/>
    <p:sldId id="366" r:id="rId15"/>
    <p:sldId id="363" r:id="rId16"/>
    <p:sldId id="311" r:id="rId17"/>
    <p:sldId id="364" r:id="rId18"/>
    <p:sldId id="367"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413"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wley, Angela" initials="CA" lastIdx="39" clrIdx="0">
    <p:extLst/>
  </p:cmAuthor>
  <p:cmAuthor id="2" name="heather.spada@ctunitedway.org" initials="he" lastIdx="16" clrIdx="1">
    <p:extLst/>
  </p:cmAuthor>
  <p:cmAuthor id="3" name="Lisa Honigfeld" initials="LH" lastIdx="9" clrIdx="2">
    <p:extLst/>
  </p:cmAuthor>
  <p:cmAuthor id="4" name="Spada, Heather" initials="H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8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693" autoAdjust="0"/>
    <p:restoredTop sz="72140" autoAdjust="0"/>
  </p:normalViewPr>
  <p:slideViewPr>
    <p:cSldViewPr snapToGrid="0" snapToObjects="1">
      <p:cViewPr>
        <p:scale>
          <a:sx n="80" d="100"/>
          <a:sy n="80" d="100"/>
        </p:scale>
        <p:origin x="-510" y="-7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B65A8-6070-4A3B-A52A-CE7A2AD5D9A4}" type="doc">
      <dgm:prSet loTypeId="urn:microsoft.com/office/officeart/2005/8/layout/vProcess5" loCatId="process" qsTypeId="urn:microsoft.com/office/officeart/2005/8/quickstyle/simple5" qsCatId="simple" csTypeId="urn:microsoft.com/office/officeart/2005/8/colors/colorful1" csCatId="colorful" phldr="1"/>
      <dgm:spPr/>
    </dgm:pt>
    <dgm:pt modelId="{71AF1C10-6542-4464-BA32-3B2B1F01E5FB}">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2100" b="1" dirty="0" smtClean="0">
              <a:solidFill>
                <a:schemeClr val="tx1"/>
              </a:solidFill>
            </a:rPr>
            <a:t>Developmental Awareness &amp;              Promotion 	   </a:t>
          </a:r>
          <a:r>
            <a:rPr lang="en-US" sz="1200" b="1" dirty="0" smtClean="0">
              <a:solidFill>
                <a:schemeClr val="tx1"/>
              </a:solidFill>
            </a:rPr>
            <a:t>*all young children</a:t>
          </a:r>
          <a:endParaRPr lang="en-US" sz="1200" b="1" dirty="0">
            <a:solidFill>
              <a:schemeClr val="tx1"/>
            </a:solidFill>
          </a:endParaRPr>
        </a:p>
      </dgm:t>
    </dgm:pt>
    <dgm:pt modelId="{3D8213B4-ED8B-4D66-A69A-1AA7D4C962E3}" type="parTrans" cxnId="{E1FA4F96-B896-44A7-BA92-6B9E3D21CD57}">
      <dgm:prSet/>
      <dgm:spPr/>
      <dgm:t>
        <a:bodyPr/>
        <a:lstStyle/>
        <a:p>
          <a:endParaRPr lang="en-US"/>
        </a:p>
      </dgm:t>
    </dgm:pt>
    <dgm:pt modelId="{68590BCF-0423-4EAA-BB26-BEB094029105}" type="sibTrans" cxnId="{E1FA4F96-B896-44A7-BA92-6B9E3D21CD57}">
      <dgm:prSet/>
      <dgm:spPr/>
      <dgm:t>
        <a:bodyPr/>
        <a:lstStyle/>
        <a:p>
          <a:endParaRPr lang="en-US" dirty="0"/>
        </a:p>
      </dgm:t>
    </dgm:pt>
    <dgm:pt modelId="{CE41B6ED-E054-45E1-BD3B-37270550734C}">
      <dgm:prSet phldrT="[Text]" custT="1"/>
      <dgm:spPr/>
      <dgm:t>
        <a:bodyPr/>
        <a:lstStyle/>
        <a:p>
          <a:pPr algn="ctr"/>
          <a:r>
            <a:rPr lang="en-US" sz="2100" dirty="0">
              <a:solidFill>
                <a:schemeClr val="tx1"/>
              </a:solidFill>
            </a:rPr>
            <a:t>Developmental </a:t>
          </a:r>
          <a:r>
            <a:rPr lang="en-US" sz="2100" dirty="0" smtClean="0">
              <a:solidFill>
                <a:schemeClr val="tx1"/>
              </a:solidFill>
            </a:rPr>
            <a:t>Screening</a:t>
          </a:r>
          <a:r>
            <a:rPr lang="en-US" sz="1200" dirty="0" smtClean="0">
              <a:solidFill>
                <a:schemeClr val="tx1"/>
              </a:solidFill>
            </a:rPr>
            <a:t>					              *all young children</a:t>
          </a:r>
          <a:endParaRPr lang="en-US" sz="1200" dirty="0">
            <a:solidFill>
              <a:schemeClr val="tx1"/>
            </a:solidFill>
          </a:endParaRPr>
        </a:p>
      </dgm:t>
    </dgm:pt>
    <dgm:pt modelId="{4D65781E-D2D6-49ED-99C9-65D8E8AEDA6C}" type="parTrans" cxnId="{EB03BF6D-A7D4-4C3B-A9F8-07F924BF035D}">
      <dgm:prSet/>
      <dgm:spPr/>
      <dgm:t>
        <a:bodyPr/>
        <a:lstStyle/>
        <a:p>
          <a:endParaRPr lang="en-US"/>
        </a:p>
      </dgm:t>
    </dgm:pt>
    <dgm:pt modelId="{449A9C89-90F3-4532-A190-E5210FBA6E58}" type="sibTrans" cxnId="{EB03BF6D-A7D4-4C3B-A9F8-07F924BF035D}">
      <dgm:prSet/>
      <dgm:spPr/>
      <dgm:t>
        <a:bodyPr/>
        <a:lstStyle/>
        <a:p>
          <a:endParaRPr lang="en-US" dirty="0"/>
        </a:p>
      </dgm:t>
    </dgm:pt>
    <dgm:pt modelId="{83E0477F-0B5A-4D13-952A-CA57565F2D34}">
      <dgm:prSet phldrT="[Text]"/>
      <dgm:spPr/>
      <dgm:t>
        <a:bodyPr/>
        <a:lstStyle/>
        <a:p>
          <a:pPr algn="ctr"/>
          <a:r>
            <a:rPr lang="en-US" dirty="0">
              <a:solidFill>
                <a:schemeClr val="tx1"/>
              </a:solidFill>
            </a:rPr>
            <a:t>Concern? More Information</a:t>
          </a:r>
        </a:p>
      </dgm:t>
    </dgm:pt>
    <dgm:pt modelId="{192B7028-601C-4546-B9B0-3E74B6D4EA81}" type="parTrans" cxnId="{A9622B34-AF45-4A40-A9B7-EBAA6A92A1AA}">
      <dgm:prSet/>
      <dgm:spPr/>
      <dgm:t>
        <a:bodyPr/>
        <a:lstStyle/>
        <a:p>
          <a:endParaRPr lang="en-US"/>
        </a:p>
      </dgm:t>
    </dgm:pt>
    <dgm:pt modelId="{FFCC5874-4858-48FF-A420-48940AF7898F}" type="sibTrans" cxnId="{A9622B34-AF45-4A40-A9B7-EBAA6A92A1AA}">
      <dgm:prSet/>
      <dgm:spPr/>
      <dgm:t>
        <a:bodyPr/>
        <a:lstStyle/>
        <a:p>
          <a:endParaRPr lang="en-US" dirty="0"/>
        </a:p>
      </dgm:t>
    </dgm:pt>
    <dgm:pt modelId="{31926B0D-DD4F-4732-942F-9133798A604B}">
      <dgm:prSet phldrT="[Text]"/>
      <dgm:spPr/>
      <dgm:t>
        <a:bodyPr/>
        <a:lstStyle/>
        <a:p>
          <a:pPr algn="ctr"/>
          <a:r>
            <a:rPr lang="en-US" dirty="0" smtClean="0">
              <a:solidFill>
                <a:schemeClr val="tx1"/>
              </a:solidFill>
            </a:rPr>
            <a:t>Connecting to Services                                         Early Intervention</a:t>
          </a:r>
          <a:endParaRPr lang="en-US" dirty="0">
            <a:solidFill>
              <a:schemeClr val="tx1"/>
            </a:solidFill>
          </a:endParaRPr>
        </a:p>
      </dgm:t>
    </dgm:pt>
    <dgm:pt modelId="{230F02EF-337F-4154-B80B-97CBDCB26A08}" type="parTrans" cxnId="{A4EFAFE8-85C1-467F-A990-32A4F7EBF4FA}">
      <dgm:prSet/>
      <dgm:spPr/>
      <dgm:t>
        <a:bodyPr/>
        <a:lstStyle/>
        <a:p>
          <a:endParaRPr lang="en-US"/>
        </a:p>
      </dgm:t>
    </dgm:pt>
    <dgm:pt modelId="{42BFE824-78EB-4F22-82DA-54F62C87ECC1}" type="sibTrans" cxnId="{A4EFAFE8-85C1-467F-A990-32A4F7EBF4FA}">
      <dgm:prSet/>
      <dgm:spPr/>
      <dgm:t>
        <a:bodyPr/>
        <a:lstStyle/>
        <a:p>
          <a:endParaRPr lang="en-US" dirty="0"/>
        </a:p>
      </dgm:t>
    </dgm:pt>
    <dgm:pt modelId="{594120AD-4D57-45BE-B2BB-FF778B829192}">
      <dgm:prSet phldrT="[Text]" custT="1"/>
      <dgm:spPr/>
      <dgm:t>
        <a:bodyPr/>
        <a:lstStyle/>
        <a:p>
          <a:pPr algn="r"/>
          <a:r>
            <a:rPr lang="en-US" sz="2100" dirty="0">
              <a:solidFill>
                <a:schemeClr val="tx1"/>
              </a:solidFill>
            </a:rPr>
            <a:t>Ongoing </a:t>
          </a:r>
          <a:r>
            <a:rPr lang="en-US" sz="2100" dirty="0" smtClean="0">
              <a:solidFill>
                <a:schemeClr val="tx1"/>
              </a:solidFill>
            </a:rPr>
            <a:t>Monitoring                                                                                               </a:t>
          </a:r>
          <a:r>
            <a:rPr lang="en-US" sz="1200" dirty="0" smtClean="0">
              <a:solidFill>
                <a:schemeClr val="tx1"/>
              </a:solidFill>
            </a:rPr>
            <a:t>*all young children                                                                                                                                                                                                           </a:t>
          </a:r>
          <a:endParaRPr lang="en-US" sz="1200" dirty="0">
            <a:solidFill>
              <a:schemeClr val="tx1"/>
            </a:solidFill>
          </a:endParaRPr>
        </a:p>
      </dgm:t>
    </dgm:pt>
    <dgm:pt modelId="{C3DCFF4B-34CA-4E96-A569-A79DA465ED16}" type="sibTrans" cxnId="{95D06FA7-7E8D-4666-A5FE-739BA3C7252D}">
      <dgm:prSet/>
      <dgm:spPr/>
      <dgm:t>
        <a:bodyPr/>
        <a:lstStyle/>
        <a:p>
          <a:endParaRPr lang="en-US"/>
        </a:p>
      </dgm:t>
    </dgm:pt>
    <dgm:pt modelId="{9BFA053E-4DBA-4207-B6E6-CDD2888ABF59}" type="parTrans" cxnId="{95D06FA7-7E8D-4666-A5FE-739BA3C7252D}">
      <dgm:prSet/>
      <dgm:spPr/>
      <dgm:t>
        <a:bodyPr/>
        <a:lstStyle/>
        <a:p>
          <a:endParaRPr lang="en-US"/>
        </a:p>
      </dgm:t>
    </dgm:pt>
    <dgm:pt modelId="{0FE36BFA-BABD-4DA5-ADF9-6CAA9E6A0A1F}" type="pres">
      <dgm:prSet presAssocID="{21BB65A8-6070-4A3B-A52A-CE7A2AD5D9A4}" presName="outerComposite" presStyleCnt="0">
        <dgm:presLayoutVars>
          <dgm:chMax val="5"/>
          <dgm:dir/>
          <dgm:resizeHandles val="exact"/>
        </dgm:presLayoutVars>
      </dgm:prSet>
      <dgm:spPr/>
    </dgm:pt>
    <dgm:pt modelId="{2629A2F7-B557-4B7F-B32B-42C6398EACFB}" type="pres">
      <dgm:prSet presAssocID="{21BB65A8-6070-4A3B-A52A-CE7A2AD5D9A4}" presName="dummyMaxCanvas" presStyleCnt="0">
        <dgm:presLayoutVars/>
      </dgm:prSet>
      <dgm:spPr/>
    </dgm:pt>
    <dgm:pt modelId="{54F75DED-ECA9-46E0-B121-5DD2A01135AB}" type="pres">
      <dgm:prSet presAssocID="{21BB65A8-6070-4A3B-A52A-CE7A2AD5D9A4}" presName="FiveNodes_1" presStyleLbl="node1" presStyleIdx="0" presStyleCnt="5" custLinFactNeighborX="-14317">
        <dgm:presLayoutVars>
          <dgm:bulletEnabled val="1"/>
        </dgm:presLayoutVars>
      </dgm:prSet>
      <dgm:spPr/>
      <dgm:t>
        <a:bodyPr/>
        <a:lstStyle/>
        <a:p>
          <a:endParaRPr lang="en-US"/>
        </a:p>
      </dgm:t>
    </dgm:pt>
    <dgm:pt modelId="{B5F34995-D350-44C2-9F76-8E7D809F4C01}" type="pres">
      <dgm:prSet presAssocID="{21BB65A8-6070-4A3B-A52A-CE7A2AD5D9A4}" presName="FiveNodes_2" presStyleLbl="node1" presStyleIdx="1" presStyleCnt="5">
        <dgm:presLayoutVars>
          <dgm:bulletEnabled val="1"/>
        </dgm:presLayoutVars>
      </dgm:prSet>
      <dgm:spPr/>
      <dgm:t>
        <a:bodyPr/>
        <a:lstStyle/>
        <a:p>
          <a:endParaRPr lang="en-US"/>
        </a:p>
      </dgm:t>
    </dgm:pt>
    <dgm:pt modelId="{79A5A442-F4D5-4937-87C1-49F62E3993DC}" type="pres">
      <dgm:prSet presAssocID="{21BB65A8-6070-4A3B-A52A-CE7A2AD5D9A4}" presName="FiveNodes_3" presStyleLbl="node1" presStyleIdx="2" presStyleCnt="5">
        <dgm:presLayoutVars>
          <dgm:bulletEnabled val="1"/>
        </dgm:presLayoutVars>
      </dgm:prSet>
      <dgm:spPr/>
      <dgm:t>
        <a:bodyPr/>
        <a:lstStyle/>
        <a:p>
          <a:endParaRPr lang="en-US"/>
        </a:p>
      </dgm:t>
    </dgm:pt>
    <dgm:pt modelId="{55139AF1-EA8A-47B0-AC71-EAEC0CD6E1F5}" type="pres">
      <dgm:prSet presAssocID="{21BB65A8-6070-4A3B-A52A-CE7A2AD5D9A4}" presName="FiveNodes_4" presStyleLbl="node1" presStyleIdx="3" presStyleCnt="5">
        <dgm:presLayoutVars>
          <dgm:bulletEnabled val="1"/>
        </dgm:presLayoutVars>
      </dgm:prSet>
      <dgm:spPr/>
      <dgm:t>
        <a:bodyPr/>
        <a:lstStyle/>
        <a:p>
          <a:endParaRPr lang="en-US"/>
        </a:p>
      </dgm:t>
    </dgm:pt>
    <dgm:pt modelId="{89A0FF23-56B4-4A82-ABF3-D85065D83643}" type="pres">
      <dgm:prSet presAssocID="{21BB65A8-6070-4A3B-A52A-CE7A2AD5D9A4}" presName="FiveNodes_5" presStyleLbl="node1" presStyleIdx="4" presStyleCnt="5">
        <dgm:presLayoutVars>
          <dgm:bulletEnabled val="1"/>
        </dgm:presLayoutVars>
      </dgm:prSet>
      <dgm:spPr/>
      <dgm:t>
        <a:bodyPr/>
        <a:lstStyle/>
        <a:p>
          <a:endParaRPr lang="en-US"/>
        </a:p>
      </dgm:t>
    </dgm:pt>
    <dgm:pt modelId="{1FC2CA7B-BDD6-410C-80F9-25876F792CCE}" type="pres">
      <dgm:prSet presAssocID="{21BB65A8-6070-4A3B-A52A-CE7A2AD5D9A4}" presName="FiveConn_1-2" presStyleLbl="fgAccFollowNode1" presStyleIdx="0" presStyleCnt="4">
        <dgm:presLayoutVars>
          <dgm:bulletEnabled val="1"/>
        </dgm:presLayoutVars>
      </dgm:prSet>
      <dgm:spPr/>
      <dgm:t>
        <a:bodyPr/>
        <a:lstStyle/>
        <a:p>
          <a:endParaRPr lang="en-US"/>
        </a:p>
      </dgm:t>
    </dgm:pt>
    <dgm:pt modelId="{5DA709E2-21FF-4173-9FAE-BCA77258CA05}" type="pres">
      <dgm:prSet presAssocID="{21BB65A8-6070-4A3B-A52A-CE7A2AD5D9A4}" presName="FiveConn_2-3" presStyleLbl="fgAccFollowNode1" presStyleIdx="1" presStyleCnt="4">
        <dgm:presLayoutVars>
          <dgm:bulletEnabled val="1"/>
        </dgm:presLayoutVars>
      </dgm:prSet>
      <dgm:spPr/>
      <dgm:t>
        <a:bodyPr/>
        <a:lstStyle/>
        <a:p>
          <a:endParaRPr lang="en-US"/>
        </a:p>
      </dgm:t>
    </dgm:pt>
    <dgm:pt modelId="{8FB6A16D-2CD9-49BE-A675-12B0888AAA68}" type="pres">
      <dgm:prSet presAssocID="{21BB65A8-6070-4A3B-A52A-CE7A2AD5D9A4}" presName="FiveConn_3-4" presStyleLbl="fgAccFollowNode1" presStyleIdx="2" presStyleCnt="4">
        <dgm:presLayoutVars>
          <dgm:bulletEnabled val="1"/>
        </dgm:presLayoutVars>
      </dgm:prSet>
      <dgm:spPr/>
      <dgm:t>
        <a:bodyPr/>
        <a:lstStyle/>
        <a:p>
          <a:endParaRPr lang="en-US"/>
        </a:p>
      </dgm:t>
    </dgm:pt>
    <dgm:pt modelId="{920A46DA-3A9A-4F85-862D-CD8E8E1FE58F}" type="pres">
      <dgm:prSet presAssocID="{21BB65A8-6070-4A3B-A52A-CE7A2AD5D9A4}" presName="FiveConn_4-5" presStyleLbl="fgAccFollowNode1" presStyleIdx="3" presStyleCnt="4">
        <dgm:presLayoutVars>
          <dgm:bulletEnabled val="1"/>
        </dgm:presLayoutVars>
      </dgm:prSet>
      <dgm:spPr/>
      <dgm:t>
        <a:bodyPr/>
        <a:lstStyle/>
        <a:p>
          <a:endParaRPr lang="en-US"/>
        </a:p>
      </dgm:t>
    </dgm:pt>
    <dgm:pt modelId="{0C3797D4-A6C5-486C-81D0-A0C26A94A7D3}" type="pres">
      <dgm:prSet presAssocID="{21BB65A8-6070-4A3B-A52A-CE7A2AD5D9A4}" presName="FiveNodes_1_text" presStyleLbl="node1" presStyleIdx="4" presStyleCnt="5">
        <dgm:presLayoutVars>
          <dgm:bulletEnabled val="1"/>
        </dgm:presLayoutVars>
      </dgm:prSet>
      <dgm:spPr/>
      <dgm:t>
        <a:bodyPr/>
        <a:lstStyle/>
        <a:p>
          <a:endParaRPr lang="en-US"/>
        </a:p>
      </dgm:t>
    </dgm:pt>
    <dgm:pt modelId="{7BB94A00-8198-4510-A130-C8D14B1D7E85}" type="pres">
      <dgm:prSet presAssocID="{21BB65A8-6070-4A3B-A52A-CE7A2AD5D9A4}" presName="FiveNodes_2_text" presStyleLbl="node1" presStyleIdx="4" presStyleCnt="5">
        <dgm:presLayoutVars>
          <dgm:bulletEnabled val="1"/>
        </dgm:presLayoutVars>
      </dgm:prSet>
      <dgm:spPr/>
      <dgm:t>
        <a:bodyPr/>
        <a:lstStyle/>
        <a:p>
          <a:endParaRPr lang="en-US"/>
        </a:p>
      </dgm:t>
    </dgm:pt>
    <dgm:pt modelId="{0A77D201-5A5F-4140-B1DE-52B997AF2566}" type="pres">
      <dgm:prSet presAssocID="{21BB65A8-6070-4A3B-A52A-CE7A2AD5D9A4}" presName="FiveNodes_3_text" presStyleLbl="node1" presStyleIdx="4" presStyleCnt="5">
        <dgm:presLayoutVars>
          <dgm:bulletEnabled val="1"/>
        </dgm:presLayoutVars>
      </dgm:prSet>
      <dgm:spPr/>
      <dgm:t>
        <a:bodyPr/>
        <a:lstStyle/>
        <a:p>
          <a:endParaRPr lang="en-US"/>
        </a:p>
      </dgm:t>
    </dgm:pt>
    <dgm:pt modelId="{6445507F-56EF-40F1-A5FA-35A819F3BBFD}" type="pres">
      <dgm:prSet presAssocID="{21BB65A8-6070-4A3B-A52A-CE7A2AD5D9A4}" presName="FiveNodes_4_text" presStyleLbl="node1" presStyleIdx="4" presStyleCnt="5">
        <dgm:presLayoutVars>
          <dgm:bulletEnabled val="1"/>
        </dgm:presLayoutVars>
      </dgm:prSet>
      <dgm:spPr/>
      <dgm:t>
        <a:bodyPr/>
        <a:lstStyle/>
        <a:p>
          <a:endParaRPr lang="en-US"/>
        </a:p>
      </dgm:t>
    </dgm:pt>
    <dgm:pt modelId="{7850EFC7-F770-43DA-A027-DC4ED27A6022}" type="pres">
      <dgm:prSet presAssocID="{21BB65A8-6070-4A3B-A52A-CE7A2AD5D9A4}" presName="FiveNodes_5_text" presStyleLbl="node1" presStyleIdx="4" presStyleCnt="5">
        <dgm:presLayoutVars>
          <dgm:bulletEnabled val="1"/>
        </dgm:presLayoutVars>
      </dgm:prSet>
      <dgm:spPr/>
      <dgm:t>
        <a:bodyPr/>
        <a:lstStyle/>
        <a:p>
          <a:endParaRPr lang="en-US"/>
        </a:p>
      </dgm:t>
    </dgm:pt>
  </dgm:ptLst>
  <dgm:cxnLst>
    <dgm:cxn modelId="{E9B0A272-0B6C-4C30-AD6F-41C6D9D522AE}" type="presOf" srcId="{21BB65A8-6070-4A3B-A52A-CE7A2AD5D9A4}" destId="{0FE36BFA-BABD-4DA5-ADF9-6CAA9E6A0A1F}" srcOrd="0" destOrd="0" presId="urn:microsoft.com/office/officeart/2005/8/layout/vProcess5"/>
    <dgm:cxn modelId="{44885A8F-7B45-4EFD-B404-F5EA30E2941E}" type="presOf" srcId="{68590BCF-0423-4EAA-BB26-BEB094029105}" destId="{1FC2CA7B-BDD6-410C-80F9-25876F792CCE}" srcOrd="0" destOrd="0" presId="urn:microsoft.com/office/officeart/2005/8/layout/vProcess5"/>
    <dgm:cxn modelId="{E1FA4F96-B896-44A7-BA92-6B9E3D21CD57}" srcId="{21BB65A8-6070-4A3B-A52A-CE7A2AD5D9A4}" destId="{71AF1C10-6542-4464-BA32-3B2B1F01E5FB}" srcOrd="0" destOrd="0" parTransId="{3D8213B4-ED8B-4D66-A69A-1AA7D4C962E3}" sibTransId="{68590BCF-0423-4EAA-BB26-BEB094029105}"/>
    <dgm:cxn modelId="{EB03BF6D-A7D4-4C3B-A9F8-07F924BF035D}" srcId="{21BB65A8-6070-4A3B-A52A-CE7A2AD5D9A4}" destId="{CE41B6ED-E054-45E1-BD3B-37270550734C}" srcOrd="1" destOrd="0" parTransId="{4D65781E-D2D6-49ED-99C9-65D8E8AEDA6C}" sibTransId="{449A9C89-90F3-4532-A190-E5210FBA6E58}"/>
    <dgm:cxn modelId="{AC94AD18-5838-4587-A94F-6D202F9F8525}" type="presOf" srcId="{83E0477F-0B5A-4D13-952A-CA57565F2D34}" destId="{79A5A442-F4D5-4937-87C1-49F62E3993DC}" srcOrd="0" destOrd="0" presId="urn:microsoft.com/office/officeart/2005/8/layout/vProcess5"/>
    <dgm:cxn modelId="{3B0D3CFE-4AF2-4571-B62F-30F49D2A66F6}" type="presOf" srcId="{CE41B6ED-E054-45E1-BD3B-37270550734C}" destId="{B5F34995-D350-44C2-9F76-8E7D809F4C01}" srcOrd="0" destOrd="0" presId="urn:microsoft.com/office/officeart/2005/8/layout/vProcess5"/>
    <dgm:cxn modelId="{38B81AD1-8B8C-4FC4-A0DB-86B74168DDB2}" type="presOf" srcId="{FFCC5874-4858-48FF-A420-48940AF7898F}" destId="{8FB6A16D-2CD9-49BE-A675-12B0888AAA68}" srcOrd="0" destOrd="0" presId="urn:microsoft.com/office/officeart/2005/8/layout/vProcess5"/>
    <dgm:cxn modelId="{95D06FA7-7E8D-4666-A5FE-739BA3C7252D}" srcId="{21BB65A8-6070-4A3B-A52A-CE7A2AD5D9A4}" destId="{594120AD-4D57-45BE-B2BB-FF778B829192}" srcOrd="4" destOrd="0" parTransId="{9BFA053E-4DBA-4207-B6E6-CDD2888ABF59}" sibTransId="{C3DCFF4B-34CA-4E96-A569-A79DA465ED16}"/>
    <dgm:cxn modelId="{307AE2C2-FCE4-470A-A732-8EB2515B9E88}" type="presOf" srcId="{594120AD-4D57-45BE-B2BB-FF778B829192}" destId="{7850EFC7-F770-43DA-A027-DC4ED27A6022}" srcOrd="1" destOrd="0" presId="urn:microsoft.com/office/officeart/2005/8/layout/vProcess5"/>
    <dgm:cxn modelId="{3124E3A2-3FA0-47C8-BF65-AEBC0D0E8C93}" type="presOf" srcId="{CE41B6ED-E054-45E1-BD3B-37270550734C}" destId="{7BB94A00-8198-4510-A130-C8D14B1D7E85}" srcOrd="1" destOrd="0" presId="urn:microsoft.com/office/officeart/2005/8/layout/vProcess5"/>
    <dgm:cxn modelId="{60E17902-E265-45E1-8DB9-401679E0D312}" type="presOf" srcId="{31926B0D-DD4F-4732-942F-9133798A604B}" destId="{6445507F-56EF-40F1-A5FA-35A819F3BBFD}" srcOrd="1" destOrd="0" presId="urn:microsoft.com/office/officeart/2005/8/layout/vProcess5"/>
    <dgm:cxn modelId="{D9AF991F-8020-4389-BD41-E6A36198DDCA}" type="presOf" srcId="{42BFE824-78EB-4F22-82DA-54F62C87ECC1}" destId="{920A46DA-3A9A-4F85-862D-CD8E8E1FE58F}" srcOrd="0" destOrd="0" presId="urn:microsoft.com/office/officeart/2005/8/layout/vProcess5"/>
    <dgm:cxn modelId="{58714AD1-96D3-445A-90A3-E1E8F5C5202D}" type="presOf" srcId="{71AF1C10-6542-4464-BA32-3B2B1F01E5FB}" destId="{54F75DED-ECA9-46E0-B121-5DD2A01135AB}" srcOrd="0" destOrd="0" presId="urn:microsoft.com/office/officeart/2005/8/layout/vProcess5"/>
    <dgm:cxn modelId="{DAA3791D-4D07-4EE3-91B1-91DAC0F2A129}" type="presOf" srcId="{31926B0D-DD4F-4732-942F-9133798A604B}" destId="{55139AF1-EA8A-47B0-AC71-EAEC0CD6E1F5}" srcOrd="0" destOrd="0" presId="urn:microsoft.com/office/officeart/2005/8/layout/vProcess5"/>
    <dgm:cxn modelId="{B8D42229-0C46-43B7-A25B-7279989A9F73}" type="presOf" srcId="{449A9C89-90F3-4532-A190-E5210FBA6E58}" destId="{5DA709E2-21FF-4173-9FAE-BCA77258CA05}" srcOrd="0" destOrd="0" presId="urn:microsoft.com/office/officeart/2005/8/layout/vProcess5"/>
    <dgm:cxn modelId="{A9622B34-AF45-4A40-A9B7-EBAA6A92A1AA}" srcId="{21BB65A8-6070-4A3B-A52A-CE7A2AD5D9A4}" destId="{83E0477F-0B5A-4D13-952A-CA57565F2D34}" srcOrd="2" destOrd="0" parTransId="{192B7028-601C-4546-B9B0-3E74B6D4EA81}" sibTransId="{FFCC5874-4858-48FF-A420-48940AF7898F}"/>
    <dgm:cxn modelId="{B91CC883-05A1-48F0-8DE0-39482D9B93B7}" type="presOf" srcId="{83E0477F-0B5A-4D13-952A-CA57565F2D34}" destId="{0A77D201-5A5F-4140-B1DE-52B997AF2566}" srcOrd="1" destOrd="0" presId="urn:microsoft.com/office/officeart/2005/8/layout/vProcess5"/>
    <dgm:cxn modelId="{A66BAFAD-0830-4552-9DAD-1AB7D1FCA81B}" type="presOf" srcId="{594120AD-4D57-45BE-B2BB-FF778B829192}" destId="{89A0FF23-56B4-4A82-ABF3-D85065D83643}" srcOrd="0" destOrd="0" presId="urn:microsoft.com/office/officeart/2005/8/layout/vProcess5"/>
    <dgm:cxn modelId="{A4EFAFE8-85C1-467F-A990-32A4F7EBF4FA}" srcId="{21BB65A8-6070-4A3B-A52A-CE7A2AD5D9A4}" destId="{31926B0D-DD4F-4732-942F-9133798A604B}" srcOrd="3" destOrd="0" parTransId="{230F02EF-337F-4154-B80B-97CBDCB26A08}" sibTransId="{42BFE824-78EB-4F22-82DA-54F62C87ECC1}"/>
    <dgm:cxn modelId="{FC3F878D-B3B3-4946-A6A6-722768BE4BFD}" type="presOf" srcId="{71AF1C10-6542-4464-BA32-3B2B1F01E5FB}" destId="{0C3797D4-A6C5-486C-81D0-A0C26A94A7D3}" srcOrd="1" destOrd="0" presId="urn:microsoft.com/office/officeart/2005/8/layout/vProcess5"/>
    <dgm:cxn modelId="{C23032C7-36DA-4264-A352-2ECF49E05179}" type="presParOf" srcId="{0FE36BFA-BABD-4DA5-ADF9-6CAA9E6A0A1F}" destId="{2629A2F7-B557-4B7F-B32B-42C6398EACFB}" srcOrd="0" destOrd="0" presId="urn:microsoft.com/office/officeart/2005/8/layout/vProcess5"/>
    <dgm:cxn modelId="{04A067F5-7983-435F-807C-DDC6BA06432C}" type="presParOf" srcId="{0FE36BFA-BABD-4DA5-ADF9-6CAA9E6A0A1F}" destId="{54F75DED-ECA9-46E0-B121-5DD2A01135AB}" srcOrd="1" destOrd="0" presId="urn:microsoft.com/office/officeart/2005/8/layout/vProcess5"/>
    <dgm:cxn modelId="{33FB992C-1A81-4C0A-8DB6-BF4B2D82C8BC}" type="presParOf" srcId="{0FE36BFA-BABD-4DA5-ADF9-6CAA9E6A0A1F}" destId="{B5F34995-D350-44C2-9F76-8E7D809F4C01}" srcOrd="2" destOrd="0" presId="urn:microsoft.com/office/officeart/2005/8/layout/vProcess5"/>
    <dgm:cxn modelId="{85CB2589-3F11-4211-B15E-005A4921101C}" type="presParOf" srcId="{0FE36BFA-BABD-4DA5-ADF9-6CAA9E6A0A1F}" destId="{79A5A442-F4D5-4937-87C1-49F62E3993DC}" srcOrd="3" destOrd="0" presId="urn:microsoft.com/office/officeart/2005/8/layout/vProcess5"/>
    <dgm:cxn modelId="{C86F966B-F088-4DD6-B28D-1E923A2B9DA8}" type="presParOf" srcId="{0FE36BFA-BABD-4DA5-ADF9-6CAA9E6A0A1F}" destId="{55139AF1-EA8A-47B0-AC71-EAEC0CD6E1F5}" srcOrd="4" destOrd="0" presId="urn:microsoft.com/office/officeart/2005/8/layout/vProcess5"/>
    <dgm:cxn modelId="{B052163D-420A-4002-81C9-0C2C3BB3F88C}" type="presParOf" srcId="{0FE36BFA-BABD-4DA5-ADF9-6CAA9E6A0A1F}" destId="{89A0FF23-56B4-4A82-ABF3-D85065D83643}" srcOrd="5" destOrd="0" presId="urn:microsoft.com/office/officeart/2005/8/layout/vProcess5"/>
    <dgm:cxn modelId="{8C0F5E4D-E390-45F6-A860-6BE0AA6E74A3}" type="presParOf" srcId="{0FE36BFA-BABD-4DA5-ADF9-6CAA9E6A0A1F}" destId="{1FC2CA7B-BDD6-410C-80F9-25876F792CCE}" srcOrd="6" destOrd="0" presId="urn:microsoft.com/office/officeart/2005/8/layout/vProcess5"/>
    <dgm:cxn modelId="{3224BE05-AAAC-403E-B65E-21804F3C989C}" type="presParOf" srcId="{0FE36BFA-BABD-4DA5-ADF9-6CAA9E6A0A1F}" destId="{5DA709E2-21FF-4173-9FAE-BCA77258CA05}" srcOrd="7" destOrd="0" presId="urn:microsoft.com/office/officeart/2005/8/layout/vProcess5"/>
    <dgm:cxn modelId="{72C38506-99AD-45FD-9AFE-C9EDBFC4FF5C}" type="presParOf" srcId="{0FE36BFA-BABD-4DA5-ADF9-6CAA9E6A0A1F}" destId="{8FB6A16D-2CD9-49BE-A675-12B0888AAA68}" srcOrd="8" destOrd="0" presId="urn:microsoft.com/office/officeart/2005/8/layout/vProcess5"/>
    <dgm:cxn modelId="{69D2BD48-19B1-41AF-A2BD-6972194936BC}" type="presParOf" srcId="{0FE36BFA-BABD-4DA5-ADF9-6CAA9E6A0A1F}" destId="{920A46DA-3A9A-4F85-862D-CD8E8E1FE58F}" srcOrd="9" destOrd="0" presId="urn:microsoft.com/office/officeart/2005/8/layout/vProcess5"/>
    <dgm:cxn modelId="{F15C2C02-F70F-46D6-AA63-771B9C7DBA64}" type="presParOf" srcId="{0FE36BFA-BABD-4DA5-ADF9-6CAA9E6A0A1F}" destId="{0C3797D4-A6C5-486C-81D0-A0C26A94A7D3}" srcOrd="10" destOrd="0" presId="urn:microsoft.com/office/officeart/2005/8/layout/vProcess5"/>
    <dgm:cxn modelId="{2450DE82-2E37-4A3F-8C6E-5D949FBDB4AE}" type="presParOf" srcId="{0FE36BFA-BABD-4DA5-ADF9-6CAA9E6A0A1F}" destId="{7BB94A00-8198-4510-A130-C8D14B1D7E85}" srcOrd="11" destOrd="0" presId="urn:microsoft.com/office/officeart/2005/8/layout/vProcess5"/>
    <dgm:cxn modelId="{705ADE51-7200-445D-A5FA-F36BE6547094}" type="presParOf" srcId="{0FE36BFA-BABD-4DA5-ADF9-6CAA9E6A0A1F}" destId="{0A77D201-5A5F-4140-B1DE-52B997AF2566}" srcOrd="12" destOrd="0" presId="urn:microsoft.com/office/officeart/2005/8/layout/vProcess5"/>
    <dgm:cxn modelId="{C9E1E602-053A-4B20-A59B-AD45BD440410}" type="presParOf" srcId="{0FE36BFA-BABD-4DA5-ADF9-6CAA9E6A0A1F}" destId="{6445507F-56EF-40F1-A5FA-35A819F3BBFD}" srcOrd="13" destOrd="0" presId="urn:microsoft.com/office/officeart/2005/8/layout/vProcess5"/>
    <dgm:cxn modelId="{D3F0F61C-CBCF-4577-9761-70C87311F161}" type="presParOf" srcId="{0FE36BFA-BABD-4DA5-ADF9-6CAA9E6A0A1F}" destId="{7850EFC7-F770-43DA-A027-DC4ED27A602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B65A8-6070-4A3B-A52A-CE7A2AD5D9A4}" type="doc">
      <dgm:prSet loTypeId="urn:microsoft.com/office/officeart/2005/8/layout/vProcess5" loCatId="process" qsTypeId="urn:microsoft.com/office/officeart/2005/8/quickstyle/simple5" qsCatId="simple" csTypeId="urn:microsoft.com/office/officeart/2005/8/colors/colorful1" csCatId="colorful" phldr="1"/>
      <dgm:spPr/>
    </dgm:pt>
    <dgm:pt modelId="{71AF1C10-6542-4464-BA32-3B2B1F01E5FB}">
      <dgm:prSet phldrT="[Text]" custT="1"/>
      <dgm:spPr/>
      <dgm:t>
        <a:bodyPr/>
        <a:lstStyle/>
        <a:p>
          <a:pPr algn="ctr"/>
          <a:r>
            <a:rPr lang="en-US" sz="2100" dirty="0" smtClean="0">
              <a:solidFill>
                <a:schemeClr val="tx1"/>
              </a:solidFill>
            </a:rPr>
            <a:t>Developmental Awareness &amp;              Promotion 	   </a:t>
          </a:r>
          <a:r>
            <a:rPr lang="en-US" sz="1200" dirty="0" smtClean="0">
              <a:solidFill>
                <a:schemeClr val="tx1"/>
              </a:solidFill>
            </a:rPr>
            <a:t>*all young children</a:t>
          </a:r>
          <a:endParaRPr lang="en-US" sz="1200" dirty="0">
            <a:solidFill>
              <a:schemeClr val="tx1"/>
            </a:solidFill>
          </a:endParaRPr>
        </a:p>
      </dgm:t>
    </dgm:pt>
    <dgm:pt modelId="{3D8213B4-ED8B-4D66-A69A-1AA7D4C962E3}" type="parTrans" cxnId="{E1FA4F96-B896-44A7-BA92-6B9E3D21CD57}">
      <dgm:prSet/>
      <dgm:spPr/>
      <dgm:t>
        <a:bodyPr/>
        <a:lstStyle/>
        <a:p>
          <a:endParaRPr lang="en-US"/>
        </a:p>
      </dgm:t>
    </dgm:pt>
    <dgm:pt modelId="{68590BCF-0423-4EAA-BB26-BEB094029105}" type="sibTrans" cxnId="{E1FA4F96-B896-44A7-BA92-6B9E3D21CD57}">
      <dgm:prSet/>
      <dgm:spPr/>
      <dgm:t>
        <a:bodyPr/>
        <a:lstStyle/>
        <a:p>
          <a:endParaRPr lang="en-US" dirty="0">
            <a:effectLst>
              <a:outerShdw blurRad="38100" dist="38100" dir="2700000" algn="tl">
                <a:srgbClr val="000000">
                  <a:alpha val="43137"/>
                </a:srgbClr>
              </a:outerShdw>
            </a:effectLst>
          </a:endParaRPr>
        </a:p>
      </dgm:t>
    </dgm:pt>
    <dgm:pt modelId="{CE41B6ED-E054-45E1-BD3B-37270550734C}">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2100" b="1" dirty="0" smtClean="0">
              <a:solidFill>
                <a:schemeClr val="tx1"/>
              </a:solidFill>
              <a:effectLst>
                <a:glow rad="101600">
                  <a:schemeClr val="accent3">
                    <a:satMod val="175000"/>
                    <a:alpha val="40000"/>
                  </a:schemeClr>
                </a:glow>
              </a:effectLst>
            </a:rPr>
            <a:t>Developmental</a:t>
          </a:r>
          <a:r>
            <a:rPr lang="en-US" sz="2100" b="0" dirty="0" smtClean="0">
              <a:solidFill>
                <a:schemeClr val="tx1"/>
              </a:solidFill>
              <a:effectLst>
                <a:glow rad="101600">
                  <a:schemeClr val="accent3">
                    <a:satMod val="175000"/>
                    <a:alpha val="40000"/>
                  </a:schemeClr>
                </a:glow>
              </a:effectLst>
            </a:rPr>
            <a:t> </a:t>
          </a:r>
          <a:r>
            <a:rPr lang="en-US" sz="2100" b="1" dirty="0" smtClean="0">
              <a:solidFill>
                <a:schemeClr val="tx1"/>
              </a:solidFill>
              <a:effectLst>
                <a:glow rad="101600">
                  <a:schemeClr val="accent3">
                    <a:satMod val="175000"/>
                    <a:alpha val="40000"/>
                  </a:schemeClr>
                </a:glow>
              </a:effectLst>
            </a:rPr>
            <a:t>Screening</a:t>
          </a:r>
          <a:r>
            <a:rPr lang="en-US" sz="1200" b="1" dirty="0" smtClean="0">
              <a:solidFill>
                <a:schemeClr val="tx1"/>
              </a:solidFill>
              <a:effectLst>
                <a:glow rad="101600">
                  <a:schemeClr val="accent3">
                    <a:satMod val="175000"/>
                    <a:alpha val="40000"/>
                  </a:schemeClr>
                </a:glow>
              </a:effectLst>
            </a:rPr>
            <a:t>					        *all young children</a:t>
          </a:r>
          <a:endParaRPr lang="en-US" sz="1200" b="1" dirty="0">
            <a:solidFill>
              <a:schemeClr val="tx1"/>
            </a:solidFill>
            <a:effectLst>
              <a:glow rad="101600">
                <a:schemeClr val="accent3">
                  <a:satMod val="175000"/>
                  <a:alpha val="40000"/>
                </a:schemeClr>
              </a:glow>
            </a:effectLst>
          </a:endParaRPr>
        </a:p>
      </dgm:t>
    </dgm:pt>
    <dgm:pt modelId="{4D65781E-D2D6-49ED-99C9-65D8E8AEDA6C}" type="parTrans" cxnId="{EB03BF6D-A7D4-4C3B-A9F8-07F924BF035D}">
      <dgm:prSet/>
      <dgm:spPr/>
      <dgm:t>
        <a:bodyPr/>
        <a:lstStyle/>
        <a:p>
          <a:endParaRPr lang="en-US"/>
        </a:p>
      </dgm:t>
    </dgm:pt>
    <dgm:pt modelId="{449A9C89-90F3-4532-A190-E5210FBA6E58}" type="sibTrans" cxnId="{EB03BF6D-A7D4-4C3B-A9F8-07F924BF035D}">
      <dgm:prSet/>
      <dgm:spPr/>
      <dgm:t>
        <a:bodyPr/>
        <a:lstStyle/>
        <a:p>
          <a:endParaRPr lang="en-US" dirty="0"/>
        </a:p>
      </dgm:t>
    </dgm:pt>
    <dgm:pt modelId="{83E0477F-0B5A-4D13-952A-CA57565F2D34}">
      <dgm:prSet phldrT="[Text]"/>
      <dgm:spPr/>
      <dgm:t>
        <a:bodyPr/>
        <a:lstStyle/>
        <a:p>
          <a:pPr algn="ctr"/>
          <a:r>
            <a:rPr lang="en-US" dirty="0">
              <a:solidFill>
                <a:schemeClr val="tx1"/>
              </a:solidFill>
            </a:rPr>
            <a:t>Concern? More Information</a:t>
          </a:r>
        </a:p>
      </dgm:t>
    </dgm:pt>
    <dgm:pt modelId="{192B7028-601C-4546-B9B0-3E74B6D4EA81}" type="parTrans" cxnId="{A9622B34-AF45-4A40-A9B7-EBAA6A92A1AA}">
      <dgm:prSet/>
      <dgm:spPr/>
      <dgm:t>
        <a:bodyPr/>
        <a:lstStyle/>
        <a:p>
          <a:endParaRPr lang="en-US"/>
        </a:p>
      </dgm:t>
    </dgm:pt>
    <dgm:pt modelId="{FFCC5874-4858-48FF-A420-48940AF7898F}" type="sibTrans" cxnId="{A9622B34-AF45-4A40-A9B7-EBAA6A92A1AA}">
      <dgm:prSet/>
      <dgm:spPr/>
      <dgm:t>
        <a:bodyPr/>
        <a:lstStyle/>
        <a:p>
          <a:endParaRPr lang="en-US" dirty="0"/>
        </a:p>
      </dgm:t>
    </dgm:pt>
    <dgm:pt modelId="{31926B0D-DD4F-4732-942F-9133798A604B}">
      <dgm:prSet phldrT="[Text]"/>
      <dgm:spPr/>
      <dgm:t>
        <a:bodyPr/>
        <a:lstStyle/>
        <a:p>
          <a:pPr algn="ctr"/>
          <a:r>
            <a:rPr lang="en-US" dirty="0" smtClean="0">
              <a:solidFill>
                <a:schemeClr val="tx1"/>
              </a:solidFill>
            </a:rPr>
            <a:t>Connecting to Services                                         Early Intervention</a:t>
          </a:r>
          <a:endParaRPr lang="en-US" dirty="0">
            <a:solidFill>
              <a:schemeClr val="tx1"/>
            </a:solidFill>
          </a:endParaRPr>
        </a:p>
      </dgm:t>
    </dgm:pt>
    <dgm:pt modelId="{230F02EF-337F-4154-B80B-97CBDCB26A08}" type="parTrans" cxnId="{A4EFAFE8-85C1-467F-A990-32A4F7EBF4FA}">
      <dgm:prSet/>
      <dgm:spPr/>
      <dgm:t>
        <a:bodyPr/>
        <a:lstStyle/>
        <a:p>
          <a:endParaRPr lang="en-US"/>
        </a:p>
      </dgm:t>
    </dgm:pt>
    <dgm:pt modelId="{42BFE824-78EB-4F22-82DA-54F62C87ECC1}" type="sibTrans" cxnId="{A4EFAFE8-85C1-467F-A990-32A4F7EBF4FA}">
      <dgm:prSet/>
      <dgm:spPr/>
      <dgm:t>
        <a:bodyPr/>
        <a:lstStyle/>
        <a:p>
          <a:endParaRPr lang="en-US" dirty="0"/>
        </a:p>
      </dgm:t>
    </dgm:pt>
    <dgm:pt modelId="{594120AD-4D57-45BE-B2BB-FF778B829192}">
      <dgm:prSet phldrT="[Text]" custT="1"/>
      <dgm:spPr/>
      <dgm:t>
        <a:bodyPr/>
        <a:lstStyle/>
        <a:p>
          <a:pPr algn="r"/>
          <a:r>
            <a:rPr lang="en-US" sz="2100" dirty="0">
              <a:solidFill>
                <a:schemeClr val="tx1"/>
              </a:solidFill>
            </a:rPr>
            <a:t>Ongoing </a:t>
          </a:r>
          <a:r>
            <a:rPr lang="en-US" sz="2100" dirty="0" smtClean="0">
              <a:solidFill>
                <a:schemeClr val="tx1"/>
              </a:solidFill>
            </a:rPr>
            <a:t>Monitoring                                                                                               </a:t>
          </a:r>
          <a:r>
            <a:rPr lang="en-US" sz="1200" dirty="0" smtClean="0">
              <a:solidFill>
                <a:schemeClr val="tx1"/>
              </a:solidFill>
            </a:rPr>
            <a:t>*all young children                                                                                                                                                                                                           </a:t>
          </a:r>
          <a:endParaRPr lang="en-US" sz="1200" dirty="0">
            <a:solidFill>
              <a:schemeClr val="tx1"/>
            </a:solidFill>
          </a:endParaRPr>
        </a:p>
      </dgm:t>
    </dgm:pt>
    <dgm:pt modelId="{C3DCFF4B-34CA-4E96-A569-A79DA465ED16}" type="sibTrans" cxnId="{95D06FA7-7E8D-4666-A5FE-739BA3C7252D}">
      <dgm:prSet/>
      <dgm:spPr/>
      <dgm:t>
        <a:bodyPr/>
        <a:lstStyle/>
        <a:p>
          <a:endParaRPr lang="en-US"/>
        </a:p>
      </dgm:t>
    </dgm:pt>
    <dgm:pt modelId="{9BFA053E-4DBA-4207-B6E6-CDD2888ABF59}" type="parTrans" cxnId="{95D06FA7-7E8D-4666-A5FE-739BA3C7252D}">
      <dgm:prSet/>
      <dgm:spPr/>
      <dgm:t>
        <a:bodyPr/>
        <a:lstStyle/>
        <a:p>
          <a:endParaRPr lang="en-US"/>
        </a:p>
      </dgm:t>
    </dgm:pt>
    <dgm:pt modelId="{0FE36BFA-BABD-4DA5-ADF9-6CAA9E6A0A1F}" type="pres">
      <dgm:prSet presAssocID="{21BB65A8-6070-4A3B-A52A-CE7A2AD5D9A4}" presName="outerComposite" presStyleCnt="0">
        <dgm:presLayoutVars>
          <dgm:chMax val="5"/>
          <dgm:dir/>
          <dgm:resizeHandles val="exact"/>
        </dgm:presLayoutVars>
      </dgm:prSet>
      <dgm:spPr/>
    </dgm:pt>
    <dgm:pt modelId="{2629A2F7-B557-4B7F-B32B-42C6398EACFB}" type="pres">
      <dgm:prSet presAssocID="{21BB65A8-6070-4A3B-A52A-CE7A2AD5D9A4}" presName="dummyMaxCanvas" presStyleCnt="0">
        <dgm:presLayoutVars/>
      </dgm:prSet>
      <dgm:spPr/>
    </dgm:pt>
    <dgm:pt modelId="{54F75DED-ECA9-46E0-B121-5DD2A01135AB}" type="pres">
      <dgm:prSet presAssocID="{21BB65A8-6070-4A3B-A52A-CE7A2AD5D9A4}" presName="FiveNodes_1" presStyleLbl="node1" presStyleIdx="0" presStyleCnt="5">
        <dgm:presLayoutVars>
          <dgm:bulletEnabled val="1"/>
        </dgm:presLayoutVars>
      </dgm:prSet>
      <dgm:spPr/>
      <dgm:t>
        <a:bodyPr/>
        <a:lstStyle/>
        <a:p>
          <a:endParaRPr lang="en-US"/>
        </a:p>
      </dgm:t>
    </dgm:pt>
    <dgm:pt modelId="{B5F34995-D350-44C2-9F76-8E7D809F4C01}" type="pres">
      <dgm:prSet presAssocID="{21BB65A8-6070-4A3B-A52A-CE7A2AD5D9A4}" presName="FiveNodes_2" presStyleLbl="node1" presStyleIdx="1" presStyleCnt="5">
        <dgm:presLayoutVars>
          <dgm:bulletEnabled val="1"/>
        </dgm:presLayoutVars>
      </dgm:prSet>
      <dgm:spPr/>
      <dgm:t>
        <a:bodyPr/>
        <a:lstStyle/>
        <a:p>
          <a:endParaRPr lang="en-US"/>
        </a:p>
      </dgm:t>
    </dgm:pt>
    <dgm:pt modelId="{79A5A442-F4D5-4937-87C1-49F62E3993DC}" type="pres">
      <dgm:prSet presAssocID="{21BB65A8-6070-4A3B-A52A-CE7A2AD5D9A4}" presName="FiveNodes_3" presStyleLbl="node1" presStyleIdx="2" presStyleCnt="5">
        <dgm:presLayoutVars>
          <dgm:bulletEnabled val="1"/>
        </dgm:presLayoutVars>
      </dgm:prSet>
      <dgm:spPr/>
      <dgm:t>
        <a:bodyPr/>
        <a:lstStyle/>
        <a:p>
          <a:endParaRPr lang="en-US"/>
        </a:p>
      </dgm:t>
    </dgm:pt>
    <dgm:pt modelId="{55139AF1-EA8A-47B0-AC71-EAEC0CD6E1F5}" type="pres">
      <dgm:prSet presAssocID="{21BB65A8-6070-4A3B-A52A-CE7A2AD5D9A4}" presName="FiveNodes_4" presStyleLbl="node1" presStyleIdx="3" presStyleCnt="5">
        <dgm:presLayoutVars>
          <dgm:bulletEnabled val="1"/>
        </dgm:presLayoutVars>
      </dgm:prSet>
      <dgm:spPr/>
      <dgm:t>
        <a:bodyPr/>
        <a:lstStyle/>
        <a:p>
          <a:endParaRPr lang="en-US"/>
        </a:p>
      </dgm:t>
    </dgm:pt>
    <dgm:pt modelId="{89A0FF23-56B4-4A82-ABF3-D85065D83643}" type="pres">
      <dgm:prSet presAssocID="{21BB65A8-6070-4A3B-A52A-CE7A2AD5D9A4}" presName="FiveNodes_5" presStyleLbl="node1" presStyleIdx="4" presStyleCnt="5">
        <dgm:presLayoutVars>
          <dgm:bulletEnabled val="1"/>
        </dgm:presLayoutVars>
      </dgm:prSet>
      <dgm:spPr/>
      <dgm:t>
        <a:bodyPr/>
        <a:lstStyle/>
        <a:p>
          <a:endParaRPr lang="en-US"/>
        </a:p>
      </dgm:t>
    </dgm:pt>
    <dgm:pt modelId="{1FC2CA7B-BDD6-410C-80F9-25876F792CCE}" type="pres">
      <dgm:prSet presAssocID="{21BB65A8-6070-4A3B-A52A-CE7A2AD5D9A4}" presName="FiveConn_1-2" presStyleLbl="fgAccFollowNode1" presStyleIdx="0" presStyleCnt="4">
        <dgm:presLayoutVars>
          <dgm:bulletEnabled val="1"/>
        </dgm:presLayoutVars>
      </dgm:prSet>
      <dgm:spPr/>
      <dgm:t>
        <a:bodyPr/>
        <a:lstStyle/>
        <a:p>
          <a:endParaRPr lang="en-US"/>
        </a:p>
      </dgm:t>
    </dgm:pt>
    <dgm:pt modelId="{5DA709E2-21FF-4173-9FAE-BCA77258CA05}" type="pres">
      <dgm:prSet presAssocID="{21BB65A8-6070-4A3B-A52A-CE7A2AD5D9A4}" presName="FiveConn_2-3" presStyleLbl="fgAccFollowNode1" presStyleIdx="1" presStyleCnt="4">
        <dgm:presLayoutVars>
          <dgm:bulletEnabled val="1"/>
        </dgm:presLayoutVars>
      </dgm:prSet>
      <dgm:spPr/>
      <dgm:t>
        <a:bodyPr/>
        <a:lstStyle/>
        <a:p>
          <a:endParaRPr lang="en-US"/>
        </a:p>
      </dgm:t>
    </dgm:pt>
    <dgm:pt modelId="{8FB6A16D-2CD9-49BE-A675-12B0888AAA68}" type="pres">
      <dgm:prSet presAssocID="{21BB65A8-6070-4A3B-A52A-CE7A2AD5D9A4}" presName="FiveConn_3-4" presStyleLbl="fgAccFollowNode1" presStyleIdx="2" presStyleCnt="4">
        <dgm:presLayoutVars>
          <dgm:bulletEnabled val="1"/>
        </dgm:presLayoutVars>
      </dgm:prSet>
      <dgm:spPr/>
      <dgm:t>
        <a:bodyPr/>
        <a:lstStyle/>
        <a:p>
          <a:endParaRPr lang="en-US"/>
        </a:p>
      </dgm:t>
    </dgm:pt>
    <dgm:pt modelId="{920A46DA-3A9A-4F85-862D-CD8E8E1FE58F}" type="pres">
      <dgm:prSet presAssocID="{21BB65A8-6070-4A3B-A52A-CE7A2AD5D9A4}" presName="FiveConn_4-5" presStyleLbl="fgAccFollowNode1" presStyleIdx="3" presStyleCnt="4">
        <dgm:presLayoutVars>
          <dgm:bulletEnabled val="1"/>
        </dgm:presLayoutVars>
      </dgm:prSet>
      <dgm:spPr/>
      <dgm:t>
        <a:bodyPr/>
        <a:lstStyle/>
        <a:p>
          <a:endParaRPr lang="en-US"/>
        </a:p>
      </dgm:t>
    </dgm:pt>
    <dgm:pt modelId="{0C3797D4-A6C5-486C-81D0-A0C26A94A7D3}" type="pres">
      <dgm:prSet presAssocID="{21BB65A8-6070-4A3B-A52A-CE7A2AD5D9A4}" presName="FiveNodes_1_text" presStyleLbl="node1" presStyleIdx="4" presStyleCnt="5">
        <dgm:presLayoutVars>
          <dgm:bulletEnabled val="1"/>
        </dgm:presLayoutVars>
      </dgm:prSet>
      <dgm:spPr/>
      <dgm:t>
        <a:bodyPr/>
        <a:lstStyle/>
        <a:p>
          <a:endParaRPr lang="en-US"/>
        </a:p>
      </dgm:t>
    </dgm:pt>
    <dgm:pt modelId="{7BB94A00-8198-4510-A130-C8D14B1D7E85}" type="pres">
      <dgm:prSet presAssocID="{21BB65A8-6070-4A3B-A52A-CE7A2AD5D9A4}" presName="FiveNodes_2_text" presStyleLbl="node1" presStyleIdx="4" presStyleCnt="5">
        <dgm:presLayoutVars>
          <dgm:bulletEnabled val="1"/>
        </dgm:presLayoutVars>
      </dgm:prSet>
      <dgm:spPr/>
      <dgm:t>
        <a:bodyPr/>
        <a:lstStyle/>
        <a:p>
          <a:endParaRPr lang="en-US"/>
        </a:p>
      </dgm:t>
    </dgm:pt>
    <dgm:pt modelId="{0A77D201-5A5F-4140-B1DE-52B997AF2566}" type="pres">
      <dgm:prSet presAssocID="{21BB65A8-6070-4A3B-A52A-CE7A2AD5D9A4}" presName="FiveNodes_3_text" presStyleLbl="node1" presStyleIdx="4" presStyleCnt="5">
        <dgm:presLayoutVars>
          <dgm:bulletEnabled val="1"/>
        </dgm:presLayoutVars>
      </dgm:prSet>
      <dgm:spPr/>
      <dgm:t>
        <a:bodyPr/>
        <a:lstStyle/>
        <a:p>
          <a:endParaRPr lang="en-US"/>
        </a:p>
      </dgm:t>
    </dgm:pt>
    <dgm:pt modelId="{6445507F-56EF-40F1-A5FA-35A819F3BBFD}" type="pres">
      <dgm:prSet presAssocID="{21BB65A8-6070-4A3B-A52A-CE7A2AD5D9A4}" presName="FiveNodes_4_text" presStyleLbl="node1" presStyleIdx="4" presStyleCnt="5">
        <dgm:presLayoutVars>
          <dgm:bulletEnabled val="1"/>
        </dgm:presLayoutVars>
      </dgm:prSet>
      <dgm:spPr/>
      <dgm:t>
        <a:bodyPr/>
        <a:lstStyle/>
        <a:p>
          <a:endParaRPr lang="en-US"/>
        </a:p>
      </dgm:t>
    </dgm:pt>
    <dgm:pt modelId="{7850EFC7-F770-43DA-A027-DC4ED27A6022}" type="pres">
      <dgm:prSet presAssocID="{21BB65A8-6070-4A3B-A52A-CE7A2AD5D9A4}" presName="FiveNodes_5_text" presStyleLbl="node1" presStyleIdx="4" presStyleCnt="5">
        <dgm:presLayoutVars>
          <dgm:bulletEnabled val="1"/>
        </dgm:presLayoutVars>
      </dgm:prSet>
      <dgm:spPr/>
      <dgm:t>
        <a:bodyPr/>
        <a:lstStyle/>
        <a:p>
          <a:endParaRPr lang="en-US"/>
        </a:p>
      </dgm:t>
    </dgm:pt>
  </dgm:ptLst>
  <dgm:cxnLst>
    <dgm:cxn modelId="{906F589B-0124-42A3-AD54-64D919B0BC8C}" type="presOf" srcId="{449A9C89-90F3-4532-A190-E5210FBA6E58}" destId="{5DA709E2-21FF-4173-9FAE-BCA77258CA05}" srcOrd="0" destOrd="0" presId="urn:microsoft.com/office/officeart/2005/8/layout/vProcess5"/>
    <dgm:cxn modelId="{1BFFAD40-E0DE-4599-969F-3B2E6FD110A1}" type="presOf" srcId="{31926B0D-DD4F-4732-942F-9133798A604B}" destId="{55139AF1-EA8A-47B0-AC71-EAEC0CD6E1F5}" srcOrd="0" destOrd="0" presId="urn:microsoft.com/office/officeart/2005/8/layout/vProcess5"/>
    <dgm:cxn modelId="{E1FA4F96-B896-44A7-BA92-6B9E3D21CD57}" srcId="{21BB65A8-6070-4A3B-A52A-CE7A2AD5D9A4}" destId="{71AF1C10-6542-4464-BA32-3B2B1F01E5FB}" srcOrd="0" destOrd="0" parTransId="{3D8213B4-ED8B-4D66-A69A-1AA7D4C962E3}" sibTransId="{68590BCF-0423-4EAA-BB26-BEB094029105}"/>
    <dgm:cxn modelId="{EB03BF6D-A7D4-4C3B-A9F8-07F924BF035D}" srcId="{21BB65A8-6070-4A3B-A52A-CE7A2AD5D9A4}" destId="{CE41B6ED-E054-45E1-BD3B-37270550734C}" srcOrd="1" destOrd="0" parTransId="{4D65781E-D2D6-49ED-99C9-65D8E8AEDA6C}" sibTransId="{449A9C89-90F3-4532-A190-E5210FBA6E58}"/>
    <dgm:cxn modelId="{083533B3-061A-45AC-8BC3-63B3F6C09427}" type="presOf" srcId="{68590BCF-0423-4EAA-BB26-BEB094029105}" destId="{1FC2CA7B-BDD6-410C-80F9-25876F792CCE}" srcOrd="0" destOrd="0" presId="urn:microsoft.com/office/officeart/2005/8/layout/vProcess5"/>
    <dgm:cxn modelId="{0743D055-8A7B-4C3A-B69F-EE6588AEB243}" type="presOf" srcId="{CE41B6ED-E054-45E1-BD3B-37270550734C}" destId="{7BB94A00-8198-4510-A130-C8D14B1D7E85}" srcOrd="1" destOrd="0" presId="urn:microsoft.com/office/officeart/2005/8/layout/vProcess5"/>
    <dgm:cxn modelId="{3A33C46A-C7BF-405D-BCA6-520F342E4BE6}" type="presOf" srcId="{594120AD-4D57-45BE-B2BB-FF778B829192}" destId="{89A0FF23-56B4-4A82-ABF3-D85065D83643}" srcOrd="0" destOrd="0" presId="urn:microsoft.com/office/officeart/2005/8/layout/vProcess5"/>
    <dgm:cxn modelId="{EBCFAF54-048C-4483-939B-1094675CF348}" type="presOf" srcId="{83E0477F-0B5A-4D13-952A-CA57565F2D34}" destId="{79A5A442-F4D5-4937-87C1-49F62E3993DC}" srcOrd="0" destOrd="0" presId="urn:microsoft.com/office/officeart/2005/8/layout/vProcess5"/>
    <dgm:cxn modelId="{95D06FA7-7E8D-4666-A5FE-739BA3C7252D}" srcId="{21BB65A8-6070-4A3B-A52A-CE7A2AD5D9A4}" destId="{594120AD-4D57-45BE-B2BB-FF778B829192}" srcOrd="4" destOrd="0" parTransId="{9BFA053E-4DBA-4207-B6E6-CDD2888ABF59}" sibTransId="{C3DCFF4B-34CA-4E96-A569-A79DA465ED16}"/>
    <dgm:cxn modelId="{F6B53A2C-B153-4089-8D3E-9363DC2949F3}" type="presOf" srcId="{71AF1C10-6542-4464-BA32-3B2B1F01E5FB}" destId="{54F75DED-ECA9-46E0-B121-5DD2A01135AB}" srcOrd="0" destOrd="0" presId="urn:microsoft.com/office/officeart/2005/8/layout/vProcess5"/>
    <dgm:cxn modelId="{75C64480-423A-48A5-9D08-C1CFBEDBBF75}" type="presOf" srcId="{21BB65A8-6070-4A3B-A52A-CE7A2AD5D9A4}" destId="{0FE36BFA-BABD-4DA5-ADF9-6CAA9E6A0A1F}" srcOrd="0" destOrd="0" presId="urn:microsoft.com/office/officeart/2005/8/layout/vProcess5"/>
    <dgm:cxn modelId="{EB010DA7-7DDB-44D6-9D7C-CE04857EFD81}" type="presOf" srcId="{FFCC5874-4858-48FF-A420-48940AF7898F}" destId="{8FB6A16D-2CD9-49BE-A675-12B0888AAA68}" srcOrd="0" destOrd="0" presId="urn:microsoft.com/office/officeart/2005/8/layout/vProcess5"/>
    <dgm:cxn modelId="{F9E51722-71FE-48BA-BB68-957E827D17EF}" type="presOf" srcId="{31926B0D-DD4F-4732-942F-9133798A604B}" destId="{6445507F-56EF-40F1-A5FA-35A819F3BBFD}" srcOrd="1" destOrd="0" presId="urn:microsoft.com/office/officeart/2005/8/layout/vProcess5"/>
    <dgm:cxn modelId="{93587B19-E259-4B3B-A4A9-84CF2A9FDDD8}" type="presOf" srcId="{42BFE824-78EB-4F22-82DA-54F62C87ECC1}" destId="{920A46DA-3A9A-4F85-862D-CD8E8E1FE58F}" srcOrd="0" destOrd="0" presId="urn:microsoft.com/office/officeart/2005/8/layout/vProcess5"/>
    <dgm:cxn modelId="{5C5CC3E9-80EF-4F68-9C57-20DE04242DA2}" type="presOf" srcId="{83E0477F-0B5A-4D13-952A-CA57565F2D34}" destId="{0A77D201-5A5F-4140-B1DE-52B997AF2566}" srcOrd="1" destOrd="0" presId="urn:microsoft.com/office/officeart/2005/8/layout/vProcess5"/>
    <dgm:cxn modelId="{9F167754-FAFF-41C8-B379-DBEBD1E2E443}" type="presOf" srcId="{CE41B6ED-E054-45E1-BD3B-37270550734C}" destId="{B5F34995-D350-44C2-9F76-8E7D809F4C01}" srcOrd="0" destOrd="0" presId="urn:microsoft.com/office/officeart/2005/8/layout/vProcess5"/>
    <dgm:cxn modelId="{5DE5C17B-977C-4E73-99CB-8E22F9A2D05D}" type="presOf" srcId="{71AF1C10-6542-4464-BA32-3B2B1F01E5FB}" destId="{0C3797D4-A6C5-486C-81D0-A0C26A94A7D3}" srcOrd="1" destOrd="0" presId="urn:microsoft.com/office/officeart/2005/8/layout/vProcess5"/>
    <dgm:cxn modelId="{A9622B34-AF45-4A40-A9B7-EBAA6A92A1AA}" srcId="{21BB65A8-6070-4A3B-A52A-CE7A2AD5D9A4}" destId="{83E0477F-0B5A-4D13-952A-CA57565F2D34}" srcOrd="2" destOrd="0" parTransId="{192B7028-601C-4546-B9B0-3E74B6D4EA81}" sibTransId="{FFCC5874-4858-48FF-A420-48940AF7898F}"/>
    <dgm:cxn modelId="{4FE282C8-0783-4597-A98C-7E8629224149}" type="presOf" srcId="{594120AD-4D57-45BE-B2BB-FF778B829192}" destId="{7850EFC7-F770-43DA-A027-DC4ED27A6022}" srcOrd="1" destOrd="0" presId="urn:microsoft.com/office/officeart/2005/8/layout/vProcess5"/>
    <dgm:cxn modelId="{A4EFAFE8-85C1-467F-A990-32A4F7EBF4FA}" srcId="{21BB65A8-6070-4A3B-A52A-CE7A2AD5D9A4}" destId="{31926B0D-DD4F-4732-942F-9133798A604B}" srcOrd="3" destOrd="0" parTransId="{230F02EF-337F-4154-B80B-97CBDCB26A08}" sibTransId="{42BFE824-78EB-4F22-82DA-54F62C87ECC1}"/>
    <dgm:cxn modelId="{BF5A4792-46B4-4E09-A975-412B29722591}" type="presParOf" srcId="{0FE36BFA-BABD-4DA5-ADF9-6CAA9E6A0A1F}" destId="{2629A2F7-B557-4B7F-B32B-42C6398EACFB}" srcOrd="0" destOrd="0" presId="urn:microsoft.com/office/officeart/2005/8/layout/vProcess5"/>
    <dgm:cxn modelId="{B7FE6AAB-F9D5-4251-A647-06DB696187B1}" type="presParOf" srcId="{0FE36BFA-BABD-4DA5-ADF9-6CAA9E6A0A1F}" destId="{54F75DED-ECA9-46E0-B121-5DD2A01135AB}" srcOrd="1" destOrd="0" presId="urn:microsoft.com/office/officeart/2005/8/layout/vProcess5"/>
    <dgm:cxn modelId="{9B8FE6FB-9B57-4BB9-A11A-04FD356C00BA}" type="presParOf" srcId="{0FE36BFA-BABD-4DA5-ADF9-6CAA9E6A0A1F}" destId="{B5F34995-D350-44C2-9F76-8E7D809F4C01}" srcOrd="2" destOrd="0" presId="urn:microsoft.com/office/officeart/2005/8/layout/vProcess5"/>
    <dgm:cxn modelId="{23DEB2E9-6AEA-4A9A-8E2D-28CC408D8E67}" type="presParOf" srcId="{0FE36BFA-BABD-4DA5-ADF9-6CAA9E6A0A1F}" destId="{79A5A442-F4D5-4937-87C1-49F62E3993DC}" srcOrd="3" destOrd="0" presId="urn:microsoft.com/office/officeart/2005/8/layout/vProcess5"/>
    <dgm:cxn modelId="{6F2FFDDC-8D24-43B8-BC17-9775E5182FAE}" type="presParOf" srcId="{0FE36BFA-BABD-4DA5-ADF9-6CAA9E6A0A1F}" destId="{55139AF1-EA8A-47B0-AC71-EAEC0CD6E1F5}" srcOrd="4" destOrd="0" presId="urn:microsoft.com/office/officeart/2005/8/layout/vProcess5"/>
    <dgm:cxn modelId="{63388197-614F-4A20-99ED-AF7DF269FB80}" type="presParOf" srcId="{0FE36BFA-BABD-4DA5-ADF9-6CAA9E6A0A1F}" destId="{89A0FF23-56B4-4A82-ABF3-D85065D83643}" srcOrd="5" destOrd="0" presId="urn:microsoft.com/office/officeart/2005/8/layout/vProcess5"/>
    <dgm:cxn modelId="{F94A14CE-9E89-4992-8533-28C5836DBFEA}" type="presParOf" srcId="{0FE36BFA-BABD-4DA5-ADF9-6CAA9E6A0A1F}" destId="{1FC2CA7B-BDD6-410C-80F9-25876F792CCE}" srcOrd="6" destOrd="0" presId="urn:microsoft.com/office/officeart/2005/8/layout/vProcess5"/>
    <dgm:cxn modelId="{C7C49C97-6C12-4C7B-8B32-FCB692D47500}" type="presParOf" srcId="{0FE36BFA-BABD-4DA5-ADF9-6CAA9E6A0A1F}" destId="{5DA709E2-21FF-4173-9FAE-BCA77258CA05}" srcOrd="7" destOrd="0" presId="urn:microsoft.com/office/officeart/2005/8/layout/vProcess5"/>
    <dgm:cxn modelId="{619B2A6D-5F7C-4A73-B29B-EE563CA12365}" type="presParOf" srcId="{0FE36BFA-BABD-4DA5-ADF9-6CAA9E6A0A1F}" destId="{8FB6A16D-2CD9-49BE-A675-12B0888AAA68}" srcOrd="8" destOrd="0" presId="urn:microsoft.com/office/officeart/2005/8/layout/vProcess5"/>
    <dgm:cxn modelId="{3E0C877C-3B36-4554-B482-652AF15897DC}" type="presParOf" srcId="{0FE36BFA-BABD-4DA5-ADF9-6CAA9E6A0A1F}" destId="{920A46DA-3A9A-4F85-862D-CD8E8E1FE58F}" srcOrd="9" destOrd="0" presId="urn:microsoft.com/office/officeart/2005/8/layout/vProcess5"/>
    <dgm:cxn modelId="{EB6A3DE3-D3A1-40AA-B7C5-CFD49BC49A3C}" type="presParOf" srcId="{0FE36BFA-BABD-4DA5-ADF9-6CAA9E6A0A1F}" destId="{0C3797D4-A6C5-486C-81D0-A0C26A94A7D3}" srcOrd="10" destOrd="0" presId="urn:microsoft.com/office/officeart/2005/8/layout/vProcess5"/>
    <dgm:cxn modelId="{09F6CEC0-3704-4646-85AE-25809FAF03BD}" type="presParOf" srcId="{0FE36BFA-BABD-4DA5-ADF9-6CAA9E6A0A1F}" destId="{7BB94A00-8198-4510-A130-C8D14B1D7E85}" srcOrd="11" destOrd="0" presId="urn:microsoft.com/office/officeart/2005/8/layout/vProcess5"/>
    <dgm:cxn modelId="{835EAC8D-76A5-44DC-B26F-FDC5A65547F2}" type="presParOf" srcId="{0FE36BFA-BABD-4DA5-ADF9-6CAA9E6A0A1F}" destId="{0A77D201-5A5F-4140-B1DE-52B997AF2566}" srcOrd="12" destOrd="0" presId="urn:microsoft.com/office/officeart/2005/8/layout/vProcess5"/>
    <dgm:cxn modelId="{67976E67-E118-4FA0-965E-ACEAFD5EC1B6}" type="presParOf" srcId="{0FE36BFA-BABD-4DA5-ADF9-6CAA9E6A0A1F}" destId="{6445507F-56EF-40F1-A5FA-35A819F3BBFD}" srcOrd="13" destOrd="0" presId="urn:microsoft.com/office/officeart/2005/8/layout/vProcess5"/>
    <dgm:cxn modelId="{F616022F-848A-4EA7-8981-43B6DC656054}" type="presParOf" srcId="{0FE36BFA-BABD-4DA5-ADF9-6CAA9E6A0A1F}" destId="{7850EFC7-F770-43DA-A027-DC4ED27A602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B65A8-6070-4A3B-A52A-CE7A2AD5D9A4}" type="doc">
      <dgm:prSet loTypeId="urn:microsoft.com/office/officeart/2005/8/layout/vProcess5" loCatId="process" qsTypeId="urn:microsoft.com/office/officeart/2005/8/quickstyle/simple5" qsCatId="simple" csTypeId="urn:microsoft.com/office/officeart/2005/8/colors/colorful1" csCatId="colorful" phldr="1"/>
      <dgm:spPr/>
    </dgm:pt>
    <dgm:pt modelId="{71AF1C10-6542-4464-BA32-3B2B1F01E5FB}">
      <dgm:prSet phldrT="[Text]" custT="1"/>
      <dgm:spPr/>
      <dgm:t>
        <a:bodyPr/>
        <a:lstStyle/>
        <a:p>
          <a:pPr algn="ctr"/>
          <a:r>
            <a:rPr lang="en-US" sz="2100" dirty="0" smtClean="0">
              <a:solidFill>
                <a:schemeClr val="tx1"/>
              </a:solidFill>
            </a:rPr>
            <a:t>Developmental Awareness &amp;              Promotion 	   </a:t>
          </a:r>
          <a:r>
            <a:rPr lang="en-US" sz="1200" dirty="0" smtClean="0">
              <a:solidFill>
                <a:schemeClr val="tx1"/>
              </a:solidFill>
            </a:rPr>
            <a:t>*all young children</a:t>
          </a:r>
          <a:endParaRPr lang="en-US" sz="1200" dirty="0">
            <a:solidFill>
              <a:schemeClr val="tx1"/>
            </a:solidFill>
          </a:endParaRPr>
        </a:p>
      </dgm:t>
    </dgm:pt>
    <dgm:pt modelId="{3D8213B4-ED8B-4D66-A69A-1AA7D4C962E3}" type="parTrans" cxnId="{E1FA4F96-B896-44A7-BA92-6B9E3D21CD57}">
      <dgm:prSet/>
      <dgm:spPr/>
      <dgm:t>
        <a:bodyPr/>
        <a:lstStyle/>
        <a:p>
          <a:endParaRPr lang="en-US"/>
        </a:p>
      </dgm:t>
    </dgm:pt>
    <dgm:pt modelId="{68590BCF-0423-4EAA-BB26-BEB094029105}" type="sibTrans" cxnId="{E1FA4F96-B896-44A7-BA92-6B9E3D21CD57}">
      <dgm:prSet/>
      <dgm:spPr/>
      <dgm:t>
        <a:bodyPr/>
        <a:lstStyle/>
        <a:p>
          <a:endParaRPr lang="en-US" dirty="0"/>
        </a:p>
      </dgm:t>
    </dgm:pt>
    <dgm:pt modelId="{CE41B6ED-E054-45E1-BD3B-37270550734C}">
      <dgm:prSet phldrT="[Text]" custT="1"/>
      <dgm:spPr/>
      <dgm:t>
        <a:bodyPr/>
        <a:lstStyle/>
        <a:p>
          <a:pPr algn="ctr"/>
          <a:r>
            <a:rPr lang="en-US" sz="2100" dirty="0">
              <a:solidFill>
                <a:schemeClr val="tx1"/>
              </a:solidFill>
            </a:rPr>
            <a:t>Developmental </a:t>
          </a:r>
          <a:r>
            <a:rPr lang="en-US" sz="2100" dirty="0" smtClean="0">
              <a:solidFill>
                <a:schemeClr val="tx1"/>
              </a:solidFill>
            </a:rPr>
            <a:t>Screening</a:t>
          </a:r>
          <a:r>
            <a:rPr lang="en-US" sz="1200" dirty="0" smtClean="0">
              <a:solidFill>
                <a:schemeClr val="tx1"/>
              </a:solidFill>
            </a:rPr>
            <a:t>					              *all young children</a:t>
          </a:r>
          <a:endParaRPr lang="en-US" sz="1200" dirty="0">
            <a:solidFill>
              <a:schemeClr val="tx1"/>
            </a:solidFill>
          </a:endParaRPr>
        </a:p>
      </dgm:t>
    </dgm:pt>
    <dgm:pt modelId="{4D65781E-D2D6-49ED-99C9-65D8E8AEDA6C}" type="parTrans" cxnId="{EB03BF6D-A7D4-4C3B-A9F8-07F924BF035D}">
      <dgm:prSet/>
      <dgm:spPr/>
      <dgm:t>
        <a:bodyPr/>
        <a:lstStyle/>
        <a:p>
          <a:endParaRPr lang="en-US"/>
        </a:p>
      </dgm:t>
    </dgm:pt>
    <dgm:pt modelId="{449A9C89-90F3-4532-A190-E5210FBA6E58}" type="sibTrans" cxnId="{EB03BF6D-A7D4-4C3B-A9F8-07F924BF035D}">
      <dgm:prSet/>
      <dgm:spPr/>
      <dgm:t>
        <a:bodyPr/>
        <a:lstStyle/>
        <a:p>
          <a:endParaRPr lang="en-US" dirty="0"/>
        </a:p>
      </dgm:t>
    </dgm:pt>
    <dgm:pt modelId="{83E0477F-0B5A-4D13-952A-CA57565F2D34}">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smtClean="0">
              <a:solidFill>
                <a:schemeClr val="tx1"/>
              </a:solidFill>
            </a:rPr>
            <a:t>Concern? More Information</a:t>
          </a:r>
          <a:endParaRPr lang="en-US" b="1" dirty="0">
            <a:solidFill>
              <a:schemeClr val="tx1"/>
            </a:solidFill>
          </a:endParaRPr>
        </a:p>
      </dgm:t>
    </dgm:pt>
    <dgm:pt modelId="{192B7028-601C-4546-B9B0-3E74B6D4EA81}" type="parTrans" cxnId="{A9622B34-AF45-4A40-A9B7-EBAA6A92A1AA}">
      <dgm:prSet/>
      <dgm:spPr/>
      <dgm:t>
        <a:bodyPr/>
        <a:lstStyle/>
        <a:p>
          <a:endParaRPr lang="en-US"/>
        </a:p>
      </dgm:t>
    </dgm:pt>
    <dgm:pt modelId="{FFCC5874-4858-48FF-A420-48940AF7898F}" type="sibTrans" cxnId="{A9622B34-AF45-4A40-A9B7-EBAA6A92A1AA}">
      <dgm:prSet/>
      <dgm:spPr/>
      <dgm:t>
        <a:bodyPr/>
        <a:lstStyle/>
        <a:p>
          <a:endParaRPr lang="en-US" dirty="0"/>
        </a:p>
      </dgm:t>
    </dgm:pt>
    <dgm:pt modelId="{31926B0D-DD4F-4732-942F-9133798A604B}">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b="1" dirty="0" smtClean="0">
              <a:solidFill>
                <a:schemeClr val="tx1"/>
              </a:solidFill>
            </a:rPr>
            <a:t>Connecting to Services                                         Early Intervention</a:t>
          </a:r>
          <a:endParaRPr lang="en-US" b="1" dirty="0">
            <a:solidFill>
              <a:schemeClr val="tx1"/>
            </a:solidFill>
          </a:endParaRPr>
        </a:p>
      </dgm:t>
    </dgm:pt>
    <dgm:pt modelId="{230F02EF-337F-4154-B80B-97CBDCB26A08}" type="parTrans" cxnId="{A4EFAFE8-85C1-467F-A990-32A4F7EBF4FA}">
      <dgm:prSet/>
      <dgm:spPr/>
      <dgm:t>
        <a:bodyPr/>
        <a:lstStyle/>
        <a:p>
          <a:endParaRPr lang="en-US"/>
        </a:p>
      </dgm:t>
    </dgm:pt>
    <dgm:pt modelId="{42BFE824-78EB-4F22-82DA-54F62C87ECC1}" type="sibTrans" cxnId="{A4EFAFE8-85C1-467F-A990-32A4F7EBF4FA}">
      <dgm:prSet/>
      <dgm:spPr/>
      <dgm:t>
        <a:bodyPr/>
        <a:lstStyle/>
        <a:p>
          <a:endParaRPr lang="en-US" dirty="0"/>
        </a:p>
      </dgm:t>
    </dgm:pt>
    <dgm:pt modelId="{594120AD-4D57-45BE-B2BB-FF778B829192}">
      <dgm:prSet phldrT="[Text]" custT="1"/>
      <dgm:spPr/>
      <dgm:t>
        <a:bodyPr/>
        <a:lstStyle/>
        <a:p>
          <a:pPr algn="r"/>
          <a:r>
            <a:rPr lang="en-US" sz="2100" b="0" dirty="0" smtClean="0">
              <a:solidFill>
                <a:schemeClr val="tx1"/>
              </a:solidFill>
            </a:rPr>
            <a:t>Ongoing Monitoring                                                                                               </a:t>
          </a:r>
          <a:r>
            <a:rPr lang="en-US" sz="1200" b="0" dirty="0" smtClean="0">
              <a:solidFill>
                <a:schemeClr val="tx1"/>
              </a:solidFill>
            </a:rPr>
            <a:t>*all young children                                                                                                                                                                                                           </a:t>
          </a:r>
          <a:endParaRPr lang="en-US" sz="1200" b="0" dirty="0">
            <a:solidFill>
              <a:schemeClr val="tx1"/>
            </a:solidFill>
          </a:endParaRPr>
        </a:p>
      </dgm:t>
    </dgm:pt>
    <dgm:pt modelId="{C3DCFF4B-34CA-4E96-A569-A79DA465ED16}" type="sibTrans" cxnId="{95D06FA7-7E8D-4666-A5FE-739BA3C7252D}">
      <dgm:prSet/>
      <dgm:spPr/>
      <dgm:t>
        <a:bodyPr/>
        <a:lstStyle/>
        <a:p>
          <a:endParaRPr lang="en-US"/>
        </a:p>
      </dgm:t>
    </dgm:pt>
    <dgm:pt modelId="{9BFA053E-4DBA-4207-B6E6-CDD2888ABF59}" type="parTrans" cxnId="{95D06FA7-7E8D-4666-A5FE-739BA3C7252D}">
      <dgm:prSet/>
      <dgm:spPr/>
      <dgm:t>
        <a:bodyPr/>
        <a:lstStyle/>
        <a:p>
          <a:endParaRPr lang="en-US"/>
        </a:p>
      </dgm:t>
    </dgm:pt>
    <dgm:pt modelId="{0FE36BFA-BABD-4DA5-ADF9-6CAA9E6A0A1F}" type="pres">
      <dgm:prSet presAssocID="{21BB65A8-6070-4A3B-A52A-CE7A2AD5D9A4}" presName="outerComposite" presStyleCnt="0">
        <dgm:presLayoutVars>
          <dgm:chMax val="5"/>
          <dgm:dir/>
          <dgm:resizeHandles val="exact"/>
        </dgm:presLayoutVars>
      </dgm:prSet>
      <dgm:spPr/>
    </dgm:pt>
    <dgm:pt modelId="{2629A2F7-B557-4B7F-B32B-42C6398EACFB}" type="pres">
      <dgm:prSet presAssocID="{21BB65A8-6070-4A3B-A52A-CE7A2AD5D9A4}" presName="dummyMaxCanvas" presStyleCnt="0">
        <dgm:presLayoutVars/>
      </dgm:prSet>
      <dgm:spPr/>
    </dgm:pt>
    <dgm:pt modelId="{54F75DED-ECA9-46E0-B121-5DD2A01135AB}" type="pres">
      <dgm:prSet presAssocID="{21BB65A8-6070-4A3B-A52A-CE7A2AD5D9A4}" presName="FiveNodes_1" presStyleLbl="node1" presStyleIdx="0" presStyleCnt="5">
        <dgm:presLayoutVars>
          <dgm:bulletEnabled val="1"/>
        </dgm:presLayoutVars>
      </dgm:prSet>
      <dgm:spPr/>
      <dgm:t>
        <a:bodyPr/>
        <a:lstStyle/>
        <a:p>
          <a:endParaRPr lang="en-US"/>
        </a:p>
      </dgm:t>
    </dgm:pt>
    <dgm:pt modelId="{B5F34995-D350-44C2-9F76-8E7D809F4C01}" type="pres">
      <dgm:prSet presAssocID="{21BB65A8-6070-4A3B-A52A-CE7A2AD5D9A4}" presName="FiveNodes_2" presStyleLbl="node1" presStyleIdx="1" presStyleCnt="5">
        <dgm:presLayoutVars>
          <dgm:bulletEnabled val="1"/>
        </dgm:presLayoutVars>
      </dgm:prSet>
      <dgm:spPr/>
      <dgm:t>
        <a:bodyPr/>
        <a:lstStyle/>
        <a:p>
          <a:endParaRPr lang="en-US"/>
        </a:p>
      </dgm:t>
    </dgm:pt>
    <dgm:pt modelId="{79A5A442-F4D5-4937-87C1-49F62E3993DC}" type="pres">
      <dgm:prSet presAssocID="{21BB65A8-6070-4A3B-A52A-CE7A2AD5D9A4}" presName="FiveNodes_3" presStyleLbl="node1" presStyleIdx="2" presStyleCnt="5">
        <dgm:presLayoutVars>
          <dgm:bulletEnabled val="1"/>
        </dgm:presLayoutVars>
      </dgm:prSet>
      <dgm:spPr/>
      <dgm:t>
        <a:bodyPr/>
        <a:lstStyle/>
        <a:p>
          <a:endParaRPr lang="en-US"/>
        </a:p>
      </dgm:t>
    </dgm:pt>
    <dgm:pt modelId="{55139AF1-EA8A-47B0-AC71-EAEC0CD6E1F5}" type="pres">
      <dgm:prSet presAssocID="{21BB65A8-6070-4A3B-A52A-CE7A2AD5D9A4}" presName="FiveNodes_4" presStyleLbl="node1" presStyleIdx="3" presStyleCnt="5">
        <dgm:presLayoutVars>
          <dgm:bulletEnabled val="1"/>
        </dgm:presLayoutVars>
      </dgm:prSet>
      <dgm:spPr/>
      <dgm:t>
        <a:bodyPr/>
        <a:lstStyle/>
        <a:p>
          <a:endParaRPr lang="en-US"/>
        </a:p>
      </dgm:t>
    </dgm:pt>
    <dgm:pt modelId="{89A0FF23-56B4-4A82-ABF3-D85065D83643}" type="pres">
      <dgm:prSet presAssocID="{21BB65A8-6070-4A3B-A52A-CE7A2AD5D9A4}" presName="FiveNodes_5" presStyleLbl="node1" presStyleIdx="4" presStyleCnt="5">
        <dgm:presLayoutVars>
          <dgm:bulletEnabled val="1"/>
        </dgm:presLayoutVars>
      </dgm:prSet>
      <dgm:spPr/>
      <dgm:t>
        <a:bodyPr/>
        <a:lstStyle/>
        <a:p>
          <a:endParaRPr lang="en-US"/>
        </a:p>
      </dgm:t>
    </dgm:pt>
    <dgm:pt modelId="{1FC2CA7B-BDD6-410C-80F9-25876F792CCE}" type="pres">
      <dgm:prSet presAssocID="{21BB65A8-6070-4A3B-A52A-CE7A2AD5D9A4}" presName="FiveConn_1-2" presStyleLbl="fgAccFollowNode1" presStyleIdx="0" presStyleCnt="4">
        <dgm:presLayoutVars>
          <dgm:bulletEnabled val="1"/>
        </dgm:presLayoutVars>
      </dgm:prSet>
      <dgm:spPr/>
      <dgm:t>
        <a:bodyPr/>
        <a:lstStyle/>
        <a:p>
          <a:endParaRPr lang="en-US"/>
        </a:p>
      </dgm:t>
    </dgm:pt>
    <dgm:pt modelId="{5DA709E2-21FF-4173-9FAE-BCA77258CA05}" type="pres">
      <dgm:prSet presAssocID="{21BB65A8-6070-4A3B-A52A-CE7A2AD5D9A4}" presName="FiveConn_2-3" presStyleLbl="fgAccFollowNode1" presStyleIdx="1" presStyleCnt="4">
        <dgm:presLayoutVars>
          <dgm:bulletEnabled val="1"/>
        </dgm:presLayoutVars>
      </dgm:prSet>
      <dgm:spPr/>
      <dgm:t>
        <a:bodyPr/>
        <a:lstStyle/>
        <a:p>
          <a:endParaRPr lang="en-US"/>
        </a:p>
      </dgm:t>
    </dgm:pt>
    <dgm:pt modelId="{8FB6A16D-2CD9-49BE-A675-12B0888AAA68}" type="pres">
      <dgm:prSet presAssocID="{21BB65A8-6070-4A3B-A52A-CE7A2AD5D9A4}" presName="FiveConn_3-4" presStyleLbl="fgAccFollowNode1" presStyleIdx="2" presStyleCnt="4">
        <dgm:presLayoutVars>
          <dgm:bulletEnabled val="1"/>
        </dgm:presLayoutVars>
      </dgm:prSet>
      <dgm:spPr/>
      <dgm:t>
        <a:bodyPr/>
        <a:lstStyle/>
        <a:p>
          <a:endParaRPr lang="en-US"/>
        </a:p>
      </dgm:t>
    </dgm:pt>
    <dgm:pt modelId="{920A46DA-3A9A-4F85-862D-CD8E8E1FE58F}" type="pres">
      <dgm:prSet presAssocID="{21BB65A8-6070-4A3B-A52A-CE7A2AD5D9A4}" presName="FiveConn_4-5" presStyleLbl="fgAccFollowNode1" presStyleIdx="3" presStyleCnt="4">
        <dgm:presLayoutVars>
          <dgm:bulletEnabled val="1"/>
        </dgm:presLayoutVars>
      </dgm:prSet>
      <dgm:spPr/>
      <dgm:t>
        <a:bodyPr/>
        <a:lstStyle/>
        <a:p>
          <a:endParaRPr lang="en-US"/>
        </a:p>
      </dgm:t>
    </dgm:pt>
    <dgm:pt modelId="{0C3797D4-A6C5-486C-81D0-A0C26A94A7D3}" type="pres">
      <dgm:prSet presAssocID="{21BB65A8-6070-4A3B-A52A-CE7A2AD5D9A4}" presName="FiveNodes_1_text" presStyleLbl="node1" presStyleIdx="4" presStyleCnt="5">
        <dgm:presLayoutVars>
          <dgm:bulletEnabled val="1"/>
        </dgm:presLayoutVars>
      </dgm:prSet>
      <dgm:spPr/>
      <dgm:t>
        <a:bodyPr/>
        <a:lstStyle/>
        <a:p>
          <a:endParaRPr lang="en-US"/>
        </a:p>
      </dgm:t>
    </dgm:pt>
    <dgm:pt modelId="{7BB94A00-8198-4510-A130-C8D14B1D7E85}" type="pres">
      <dgm:prSet presAssocID="{21BB65A8-6070-4A3B-A52A-CE7A2AD5D9A4}" presName="FiveNodes_2_text" presStyleLbl="node1" presStyleIdx="4" presStyleCnt="5">
        <dgm:presLayoutVars>
          <dgm:bulletEnabled val="1"/>
        </dgm:presLayoutVars>
      </dgm:prSet>
      <dgm:spPr/>
      <dgm:t>
        <a:bodyPr/>
        <a:lstStyle/>
        <a:p>
          <a:endParaRPr lang="en-US"/>
        </a:p>
      </dgm:t>
    </dgm:pt>
    <dgm:pt modelId="{0A77D201-5A5F-4140-B1DE-52B997AF2566}" type="pres">
      <dgm:prSet presAssocID="{21BB65A8-6070-4A3B-A52A-CE7A2AD5D9A4}" presName="FiveNodes_3_text" presStyleLbl="node1" presStyleIdx="4" presStyleCnt="5">
        <dgm:presLayoutVars>
          <dgm:bulletEnabled val="1"/>
        </dgm:presLayoutVars>
      </dgm:prSet>
      <dgm:spPr/>
      <dgm:t>
        <a:bodyPr/>
        <a:lstStyle/>
        <a:p>
          <a:endParaRPr lang="en-US"/>
        </a:p>
      </dgm:t>
    </dgm:pt>
    <dgm:pt modelId="{6445507F-56EF-40F1-A5FA-35A819F3BBFD}" type="pres">
      <dgm:prSet presAssocID="{21BB65A8-6070-4A3B-A52A-CE7A2AD5D9A4}" presName="FiveNodes_4_text" presStyleLbl="node1" presStyleIdx="4" presStyleCnt="5">
        <dgm:presLayoutVars>
          <dgm:bulletEnabled val="1"/>
        </dgm:presLayoutVars>
      </dgm:prSet>
      <dgm:spPr/>
      <dgm:t>
        <a:bodyPr/>
        <a:lstStyle/>
        <a:p>
          <a:endParaRPr lang="en-US"/>
        </a:p>
      </dgm:t>
    </dgm:pt>
    <dgm:pt modelId="{7850EFC7-F770-43DA-A027-DC4ED27A6022}" type="pres">
      <dgm:prSet presAssocID="{21BB65A8-6070-4A3B-A52A-CE7A2AD5D9A4}" presName="FiveNodes_5_text" presStyleLbl="node1" presStyleIdx="4" presStyleCnt="5">
        <dgm:presLayoutVars>
          <dgm:bulletEnabled val="1"/>
        </dgm:presLayoutVars>
      </dgm:prSet>
      <dgm:spPr/>
      <dgm:t>
        <a:bodyPr/>
        <a:lstStyle/>
        <a:p>
          <a:endParaRPr lang="en-US"/>
        </a:p>
      </dgm:t>
    </dgm:pt>
  </dgm:ptLst>
  <dgm:cxnLst>
    <dgm:cxn modelId="{9741D57F-C4BC-4A08-BB13-857EC7E4718A}" type="presOf" srcId="{42BFE824-78EB-4F22-82DA-54F62C87ECC1}" destId="{920A46DA-3A9A-4F85-862D-CD8E8E1FE58F}" srcOrd="0" destOrd="0" presId="urn:microsoft.com/office/officeart/2005/8/layout/vProcess5"/>
    <dgm:cxn modelId="{6DC02508-1E52-4636-86EC-4466ECEBDCDA}" type="presOf" srcId="{71AF1C10-6542-4464-BA32-3B2B1F01E5FB}" destId="{54F75DED-ECA9-46E0-B121-5DD2A01135AB}" srcOrd="0" destOrd="0" presId="urn:microsoft.com/office/officeart/2005/8/layout/vProcess5"/>
    <dgm:cxn modelId="{A6619AB0-EAC1-4BF7-ACD8-ADB2115EA1DA}" type="presOf" srcId="{21BB65A8-6070-4A3B-A52A-CE7A2AD5D9A4}" destId="{0FE36BFA-BABD-4DA5-ADF9-6CAA9E6A0A1F}" srcOrd="0" destOrd="0" presId="urn:microsoft.com/office/officeart/2005/8/layout/vProcess5"/>
    <dgm:cxn modelId="{E1FA4F96-B896-44A7-BA92-6B9E3D21CD57}" srcId="{21BB65A8-6070-4A3B-A52A-CE7A2AD5D9A4}" destId="{71AF1C10-6542-4464-BA32-3B2B1F01E5FB}" srcOrd="0" destOrd="0" parTransId="{3D8213B4-ED8B-4D66-A69A-1AA7D4C962E3}" sibTransId="{68590BCF-0423-4EAA-BB26-BEB094029105}"/>
    <dgm:cxn modelId="{EB03BF6D-A7D4-4C3B-A9F8-07F924BF035D}" srcId="{21BB65A8-6070-4A3B-A52A-CE7A2AD5D9A4}" destId="{CE41B6ED-E054-45E1-BD3B-37270550734C}" srcOrd="1" destOrd="0" parTransId="{4D65781E-D2D6-49ED-99C9-65D8E8AEDA6C}" sibTransId="{449A9C89-90F3-4532-A190-E5210FBA6E58}"/>
    <dgm:cxn modelId="{42D98138-3C7F-467D-BAED-3305B9A98517}" type="presOf" srcId="{FFCC5874-4858-48FF-A420-48940AF7898F}" destId="{8FB6A16D-2CD9-49BE-A675-12B0888AAA68}" srcOrd="0" destOrd="0" presId="urn:microsoft.com/office/officeart/2005/8/layout/vProcess5"/>
    <dgm:cxn modelId="{D3ECCEB3-B170-4DE7-8BA0-2CBAE21B8B4D}" type="presOf" srcId="{68590BCF-0423-4EAA-BB26-BEB094029105}" destId="{1FC2CA7B-BDD6-410C-80F9-25876F792CCE}" srcOrd="0" destOrd="0" presId="urn:microsoft.com/office/officeart/2005/8/layout/vProcess5"/>
    <dgm:cxn modelId="{AB045E2F-B331-4A0E-8F8F-EAB87FA9B521}" type="presOf" srcId="{71AF1C10-6542-4464-BA32-3B2B1F01E5FB}" destId="{0C3797D4-A6C5-486C-81D0-A0C26A94A7D3}" srcOrd="1" destOrd="0" presId="urn:microsoft.com/office/officeart/2005/8/layout/vProcess5"/>
    <dgm:cxn modelId="{AAA5E6E4-2CDE-4606-9580-3B1E59BE97FE}" type="presOf" srcId="{CE41B6ED-E054-45E1-BD3B-37270550734C}" destId="{7BB94A00-8198-4510-A130-C8D14B1D7E85}" srcOrd="1" destOrd="0" presId="urn:microsoft.com/office/officeart/2005/8/layout/vProcess5"/>
    <dgm:cxn modelId="{95D06FA7-7E8D-4666-A5FE-739BA3C7252D}" srcId="{21BB65A8-6070-4A3B-A52A-CE7A2AD5D9A4}" destId="{594120AD-4D57-45BE-B2BB-FF778B829192}" srcOrd="4" destOrd="0" parTransId="{9BFA053E-4DBA-4207-B6E6-CDD2888ABF59}" sibTransId="{C3DCFF4B-34CA-4E96-A569-A79DA465ED16}"/>
    <dgm:cxn modelId="{51EA49B0-658C-402C-B750-5274E5E92D31}" type="presOf" srcId="{83E0477F-0B5A-4D13-952A-CA57565F2D34}" destId="{79A5A442-F4D5-4937-87C1-49F62E3993DC}" srcOrd="0" destOrd="0" presId="urn:microsoft.com/office/officeart/2005/8/layout/vProcess5"/>
    <dgm:cxn modelId="{DAFA65BD-77D0-4253-8DB4-5D61B05F1C31}" type="presOf" srcId="{83E0477F-0B5A-4D13-952A-CA57565F2D34}" destId="{0A77D201-5A5F-4140-B1DE-52B997AF2566}" srcOrd="1" destOrd="0" presId="urn:microsoft.com/office/officeart/2005/8/layout/vProcess5"/>
    <dgm:cxn modelId="{7B240E1A-669A-4500-8148-A0E73E9E557D}" type="presOf" srcId="{31926B0D-DD4F-4732-942F-9133798A604B}" destId="{55139AF1-EA8A-47B0-AC71-EAEC0CD6E1F5}" srcOrd="0" destOrd="0" presId="urn:microsoft.com/office/officeart/2005/8/layout/vProcess5"/>
    <dgm:cxn modelId="{00906828-1E3D-43D2-8CD8-52871E7A224A}" type="presOf" srcId="{CE41B6ED-E054-45E1-BD3B-37270550734C}" destId="{B5F34995-D350-44C2-9F76-8E7D809F4C01}" srcOrd="0" destOrd="0" presId="urn:microsoft.com/office/officeart/2005/8/layout/vProcess5"/>
    <dgm:cxn modelId="{8BE1327B-D395-42CF-8890-D393D4746FC8}" type="presOf" srcId="{449A9C89-90F3-4532-A190-E5210FBA6E58}" destId="{5DA709E2-21FF-4173-9FAE-BCA77258CA05}" srcOrd="0" destOrd="0" presId="urn:microsoft.com/office/officeart/2005/8/layout/vProcess5"/>
    <dgm:cxn modelId="{81AEE459-F226-40AC-BC9A-F4EFC071BC7D}" type="presOf" srcId="{594120AD-4D57-45BE-B2BB-FF778B829192}" destId="{7850EFC7-F770-43DA-A027-DC4ED27A6022}" srcOrd="1" destOrd="0" presId="urn:microsoft.com/office/officeart/2005/8/layout/vProcess5"/>
    <dgm:cxn modelId="{9DE66F1C-6974-4063-A97C-AB55C2C772ED}" type="presOf" srcId="{594120AD-4D57-45BE-B2BB-FF778B829192}" destId="{89A0FF23-56B4-4A82-ABF3-D85065D83643}" srcOrd="0" destOrd="0" presId="urn:microsoft.com/office/officeart/2005/8/layout/vProcess5"/>
    <dgm:cxn modelId="{A9622B34-AF45-4A40-A9B7-EBAA6A92A1AA}" srcId="{21BB65A8-6070-4A3B-A52A-CE7A2AD5D9A4}" destId="{83E0477F-0B5A-4D13-952A-CA57565F2D34}" srcOrd="2" destOrd="0" parTransId="{192B7028-601C-4546-B9B0-3E74B6D4EA81}" sibTransId="{FFCC5874-4858-48FF-A420-48940AF7898F}"/>
    <dgm:cxn modelId="{3FC6BDAE-79ED-4777-BBD4-E4B7BDDD5727}" type="presOf" srcId="{31926B0D-DD4F-4732-942F-9133798A604B}" destId="{6445507F-56EF-40F1-A5FA-35A819F3BBFD}" srcOrd="1" destOrd="0" presId="urn:microsoft.com/office/officeart/2005/8/layout/vProcess5"/>
    <dgm:cxn modelId="{A4EFAFE8-85C1-467F-A990-32A4F7EBF4FA}" srcId="{21BB65A8-6070-4A3B-A52A-CE7A2AD5D9A4}" destId="{31926B0D-DD4F-4732-942F-9133798A604B}" srcOrd="3" destOrd="0" parTransId="{230F02EF-337F-4154-B80B-97CBDCB26A08}" sibTransId="{42BFE824-78EB-4F22-82DA-54F62C87ECC1}"/>
    <dgm:cxn modelId="{E67D5BE4-6CD2-44E6-AFED-2C3BD04CA814}" type="presParOf" srcId="{0FE36BFA-BABD-4DA5-ADF9-6CAA9E6A0A1F}" destId="{2629A2F7-B557-4B7F-B32B-42C6398EACFB}" srcOrd="0" destOrd="0" presId="urn:microsoft.com/office/officeart/2005/8/layout/vProcess5"/>
    <dgm:cxn modelId="{F15CBF31-3C68-4B15-945D-43CB81732C8E}" type="presParOf" srcId="{0FE36BFA-BABD-4DA5-ADF9-6CAA9E6A0A1F}" destId="{54F75DED-ECA9-46E0-B121-5DD2A01135AB}" srcOrd="1" destOrd="0" presId="urn:microsoft.com/office/officeart/2005/8/layout/vProcess5"/>
    <dgm:cxn modelId="{B782ECEA-EABA-4CF6-96E7-FA728422F818}" type="presParOf" srcId="{0FE36BFA-BABD-4DA5-ADF9-6CAA9E6A0A1F}" destId="{B5F34995-D350-44C2-9F76-8E7D809F4C01}" srcOrd="2" destOrd="0" presId="urn:microsoft.com/office/officeart/2005/8/layout/vProcess5"/>
    <dgm:cxn modelId="{E2329067-A7B2-4C04-8FA8-30C28BA96F78}" type="presParOf" srcId="{0FE36BFA-BABD-4DA5-ADF9-6CAA9E6A0A1F}" destId="{79A5A442-F4D5-4937-87C1-49F62E3993DC}" srcOrd="3" destOrd="0" presId="urn:microsoft.com/office/officeart/2005/8/layout/vProcess5"/>
    <dgm:cxn modelId="{96D32588-1145-4E8D-8E55-EF03A6B22520}" type="presParOf" srcId="{0FE36BFA-BABD-4DA5-ADF9-6CAA9E6A0A1F}" destId="{55139AF1-EA8A-47B0-AC71-EAEC0CD6E1F5}" srcOrd="4" destOrd="0" presId="urn:microsoft.com/office/officeart/2005/8/layout/vProcess5"/>
    <dgm:cxn modelId="{5F333D78-FA28-4A8C-B64B-9AC259CBC238}" type="presParOf" srcId="{0FE36BFA-BABD-4DA5-ADF9-6CAA9E6A0A1F}" destId="{89A0FF23-56B4-4A82-ABF3-D85065D83643}" srcOrd="5" destOrd="0" presId="urn:microsoft.com/office/officeart/2005/8/layout/vProcess5"/>
    <dgm:cxn modelId="{34E81CD7-D87A-4DFF-9B97-7B95A9CE2846}" type="presParOf" srcId="{0FE36BFA-BABD-4DA5-ADF9-6CAA9E6A0A1F}" destId="{1FC2CA7B-BDD6-410C-80F9-25876F792CCE}" srcOrd="6" destOrd="0" presId="urn:microsoft.com/office/officeart/2005/8/layout/vProcess5"/>
    <dgm:cxn modelId="{45B254FB-1DF6-49A3-9A72-CAC619C0286E}" type="presParOf" srcId="{0FE36BFA-BABD-4DA5-ADF9-6CAA9E6A0A1F}" destId="{5DA709E2-21FF-4173-9FAE-BCA77258CA05}" srcOrd="7" destOrd="0" presId="urn:microsoft.com/office/officeart/2005/8/layout/vProcess5"/>
    <dgm:cxn modelId="{B7080643-7482-484B-A9FA-2F0B0A14F843}" type="presParOf" srcId="{0FE36BFA-BABD-4DA5-ADF9-6CAA9E6A0A1F}" destId="{8FB6A16D-2CD9-49BE-A675-12B0888AAA68}" srcOrd="8" destOrd="0" presId="urn:microsoft.com/office/officeart/2005/8/layout/vProcess5"/>
    <dgm:cxn modelId="{75FB1B28-11F7-4A00-81B0-3B95C5B3E847}" type="presParOf" srcId="{0FE36BFA-BABD-4DA5-ADF9-6CAA9E6A0A1F}" destId="{920A46DA-3A9A-4F85-862D-CD8E8E1FE58F}" srcOrd="9" destOrd="0" presId="urn:microsoft.com/office/officeart/2005/8/layout/vProcess5"/>
    <dgm:cxn modelId="{31A3CBC6-E32F-42C7-9EFC-452031255247}" type="presParOf" srcId="{0FE36BFA-BABD-4DA5-ADF9-6CAA9E6A0A1F}" destId="{0C3797D4-A6C5-486C-81D0-A0C26A94A7D3}" srcOrd="10" destOrd="0" presId="urn:microsoft.com/office/officeart/2005/8/layout/vProcess5"/>
    <dgm:cxn modelId="{66C650BF-1F6D-47E4-8EBA-412113477982}" type="presParOf" srcId="{0FE36BFA-BABD-4DA5-ADF9-6CAA9E6A0A1F}" destId="{7BB94A00-8198-4510-A130-C8D14B1D7E85}" srcOrd="11" destOrd="0" presId="urn:microsoft.com/office/officeart/2005/8/layout/vProcess5"/>
    <dgm:cxn modelId="{E1F4620E-AFDE-4131-9C4E-65875D7DCA29}" type="presParOf" srcId="{0FE36BFA-BABD-4DA5-ADF9-6CAA9E6A0A1F}" destId="{0A77D201-5A5F-4140-B1DE-52B997AF2566}" srcOrd="12" destOrd="0" presId="urn:microsoft.com/office/officeart/2005/8/layout/vProcess5"/>
    <dgm:cxn modelId="{8A55EADC-427F-4BD4-BD78-037FCD754EEA}" type="presParOf" srcId="{0FE36BFA-BABD-4DA5-ADF9-6CAA9E6A0A1F}" destId="{6445507F-56EF-40F1-A5FA-35A819F3BBFD}" srcOrd="13" destOrd="0" presId="urn:microsoft.com/office/officeart/2005/8/layout/vProcess5"/>
    <dgm:cxn modelId="{D4FCFEBF-208B-4926-A0F1-36F6B2A5E3A5}" type="presParOf" srcId="{0FE36BFA-BABD-4DA5-ADF9-6CAA9E6A0A1F}" destId="{7850EFC7-F770-43DA-A027-DC4ED27A602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BB65A8-6070-4A3B-A52A-CE7A2AD5D9A4}" type="doc">
      <dgm:prSet loTypeId="urn:microsoft.com/office/officeart/2005/8/layout/vProcess5" loCatId="process" qsTypeId="urn:microsoft.com/office/officeart/2005/8/quickstyle/simple5" qsCatId="simple" csTypeId="urn:microsoft.com/office/officeart/2005/8/colors/colorful1" csCatId="colorful" phldr="1"/>
      <dgm:spPr/>
    </dgm:pt>
    <dgm:pt modelId="{71AF1C10-6542-4464-BA32-3B2B1F01E5FB}">
      <dgm:prSet phldrT="[Text]" custT="1"/>
      <dgm:spPr/>
      <dgm:t>
        <a:bodyPr/>
        <a:lstStyle/>
        <a:p>
          <a:pPr algn="ctr"/>
          <a:r>
            <a:rPr lang="en-US" sz="2100" dirty="0" smtClean="0">
              <a:solidFill>
                <a:schemeClr val="tx1"/>
              </a:solidFill>
            </a:rPr>
            <a:t>Developmental</a:t>
          </a:r>
          <a:r>
            <a:rPr lang="en-US" sz="2100" dirty="0" smtClean="0"/>
            <a:t> </a:t>
          </a:r>
          <a:r>
            <a:rPr lang="en-US" sz="2100" dirty="0" smtClean="0">
              <a:solidFill>
                <a:schemeClr val="tx1"/>
              </a:solidFill>
            </a:rPr>
            <a:t>Awareness &amp;              Promotion 	   </a:t>
          </a:r>
          <a:r>
            <a:rPr lang="en-US" sz="1200" dirty="0" smtClean="0">
              <a:solidFill>
                <a:schemeClr val="tx1"/>
              </a:solidFill>
            </a:rPr>
            <a:t>*all young children</a:t>
          </a:r>
          <a:endParaRPr lang="en-US" sz="1200" dirty="0">
            <a:solidFill>
              <a:schemeClr val="tx1"/>
            </a:solidFill>
          </a:endParaRPr>
        </a:p>
      </dgm:t>
    </dgm:pt>
    <dgm:pt modelId="{3D8213B4-ED8B-4D66-A69A-1AA7D4C962E3}" type="parTrans" cxnId="{E1FA4F96-B896-44A7-BA92-6B9E3D21CD57}">
      <dgm:prSet/>
      <dgm:spPr/>
      <dgm:t>
        <a:bodyPr/>
        <a:lstStyle/>
        <a:p>
          <a:endParaRPr lang="en-US"/>
        </a:p>
      </dgm:t>
    </dgm:pt>
    <dgm:pt modelId="{68590BCF-0423-4EAA-BB26-BEB094029105}" type="sibTrans" cxnId="{E1FA4F96-B896-44A7-BA92-6B9E3D21CD57}">
      <dgm:prSet/>
      <dgm:spPr/>
      <dgm:t>
        <a:bodyPr/>
        <a:lstStyle/>
        <a:p>
          <a:endParaRPr lang="en-US" dirty="0"/>
        </a:p>
      </dgm:t>
    </dgm:pt>
    <dgm:pt modelId="{CE41B6ED-E054-45E1-BD3B-37270550734C}">
      <dgm:prSet phldrT="[Text]" custT="1"/>
      <dgm:spPr/>
      <dgm:t>
        <a:bodyPr/>
        <a:lstStyle/>
        <a:p>
          <a:pPr algn="ctr"/>
          <a:r>
            <a:rPr lang="en-US" sz="2100" dirty="0" smtClean="0">
              <a:solidFill>
                <a:schemeClr val="tx1"/>
              </a:solidFill>
            </a:rPr>
            <a:t>Developmental Screening</a:t>
          </a:r>
          <a:r>
            <a:rPr lang="en-US" sz="1200" dirty="0" smtClean="0">
              <a:solidFill>
                <a:schemeClr val="tx1"/>
              </a:solidFill>
            </a:rPr>
            <a:t>					              *all young children</a:t>
          </a:r>
          <a:endParaRPr lang="en-US" sz="1200" dirty="0">
            <a:solidFill>
              <a:schemeClr val="tx1"/>
            </a:solidFill>
          </a:endParaRPr>
        </a:p>
      </dgm:t>
    </dgm:pt>
    <dgm:pt modelId="{4D65781E-D2D6-49ED-99C9-65D8E8AEDA6C}" type="parTrans" cxnId="{EB03BF6D-A7D4-4C3B-A9F8-07F924BF035D}">
      <dgm:prSet/>
      <dgm:spPr/>
      <dgm:t>
        <a:bodyPr/>
        <a:lstStyle/>
        <a:p>
          <a:endParaRPr lang="en-US"/>
        </a:p>
      </dgm:t>
    </dgm:pt>
    <dgm:pt modelId="{449A9C89-90F3-4532-A190-E5210FBA6E58}" type="sibTrans" cxnId="{EB03BF6D-A7D4-4C3B-A9F8-07F924BF035D}">
      <dgm:prSet/>
      <dgm:spPr/>
      <dgm:t>
        <a:bodyPr/>
        <a:lstStyle/>
        <a:p>
          <a:endParaRPr lang="en-US" dirty="0"/>
        </a:p>
      </dgm:t>
    </dgm:pt>
    <dgm:pt modelId="{83E0477F-0B5A-4D13-952A-CA57565F2D34}">
      <dgm:prSet phldrT="[Text]"/>
      <dgm:spPr/>
      <dgm:t>
        <a:bodyPr/>
        <a:lstStyle/>
        <a:p>
          <a:pPr algn="ctr"/>
          <a:r>
            <a:rPr lang="en-US" b="0" dirty="0" smtClean="0">
              <a:solidFill>
                <a:schemeClr val="tx1"/>
              </a:solidFill>
            </a:rPr>
            <a:t>Concern? More Information</a:t>
          </a:r>
          <a:endParaRPr lang="en-US" b="0" dirty="0">
            <a:solidFill>
              <a:schemeClr val="tx1"/>
            </a:solidFill>
          </a:endParaRPr>
        </a:p>
      </dgm:t>
    </dgm:pt>
    <dgm:pt modelId="{192B7028-601C-4546-B9B0-3E74B6D4EA81}" type="parTrans" cxnId="{A9622B34-AF45-4A40-A9B7-EBAA6A92A1AA}">
      <dgm:prSet/>
      <dgm:spPr/>
      <dgm:t>
        <a:bodyPr/>
        <a:lstStyle/>
        <a:p>
          <a:endParaRPr lang="en-US"/>
        </a:p>
      </dgm:t>
    </dgm:pt>
    <dgm:pt modelId="{FFCC5874-4858-48FF-A420-48940AF7898F}" type="sibTrans" cxnId="{A9622B34-AF45-4A40-A9B7-EBAA6A92A1AA}">
      <dgm:prSet/>
      <dgm:spPr/>
      <dgm:t>
        <a:bodyPr/>
        <a:lstStyle/>
        <a:p>
          <a:endParaRPr lang="en-US" dirty="0"/>
        </a:p>
      </dgm:t>
    </dgm:pt>
    <dgm:pt modelId="{31926B0D-DD4F-4732-942F-9133798A604B}">
      <dgm:prSet phldrT="[Text]"/>
      <dgm:spPr/>
      <dgm:t>
        <a:bodyPr/>
        <a:lstStyle/>
        <a:p>
          <a:pPr algn="ctr"/>
          <a:r>
            <a:rPr lang="en-US" b="0" dirty="0" smtClean="0">
              <a:solidFill>
                <a:schemeClr val="tx1"/>
              </a:solidFill>
            </a:rPr>
            <a:t>Connecting to Services                                         Early Intervention</a:t>
          </a:r>
          <a:endParaRPr lang="en-US" b="0" dirty="0">
            <a:solidFill>
              <a:schemeClr val="tx1"/>
            </a:solidFill>
          </a:endParaRPr>
        </a:p>
      </dgm:t>
    </dgm:pt>
    <dgm:pt modelId="{230F02EF-337F-4154-B80B-97CBDCB26A08}" type="parTrans" cxnId="{A4EFAFE8-85C1-467F-A990-32A4F7EBF4FA}">
      <dgm:prSet/>
      <dgm:spPr/>
      <dgm:t>
        <a:bodyPr/>
        <a:lstStyle/>
        <a:p>
          <a:endParaRPr lang="en-US"/>
        </a:p>
      </dgm:t>
    </dgm:pt>
    <dgm:pt modelId="{42BFE824-78EB-4F22-82DA-54F62C87ECC1}" type="sibTrans" cxnId="{A4EFAFE8-85C1-467F-A990-32A4F7EBF4FA}">
      <dgm:prSet/>
      <dgm:spPr/>
      <dgm:t>
        <a:bodyPr/>
        <a:lstStyle/>
        <a:p>
          <a:endParaRPr lang="en-US" dirty="0"/>
        </a:p>
      </dgm:t>
    </dgm:pt>
    <dgm:pt modelId="{594120AD-4D57-45BE-B2BB-FF778B82919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r"/>
          <a:r>
            <a:rPr lang="en-US" sz="2100" b="1" dirty="0" smtClean="0">
              <a:solidFill>
                <a:schemeClr val="tx1"/>
              </a:solidFill>
            </a:rPr>
            <a:t>Ongoing Monitoring                                                                                               </a:t>
          </a:r>
          <a:r>
            <a:rPr lang="en-US" sz="1200" b="1" dirty="0" smtClean="0">
              <a:solidFill>
                <a:schemeClr val="tx1"/>
              </a:solidFill>
            </a:rPr>
            <a:t>*all young children                                                                                                                                                                                                           </a:t>
          </a:r>
          <a:endParaRPr lang="en-US" sz="1200" b="1" dirty="0">
            <a:solidFill>
              <a:schemeClr val="tx1"/>
            </a:solidFill>
          </a:endParaRPr>
        </a:p>
      </dgm:t>
    </dgm:pt>
    <dgm:pt modelId="{C3DCFF4B-34CA-4E96-A569-A79DA465ED16}" type="sibTrans" cxnId="{95D06FA7-7E8D-4666-A5FE-739BA3C7252D}">
      <dgm:prSet/>
      <dgm:spPr/>
      <dgm:t>
        <a:bodyPr/>
        <a:lstStyle/>
        <a:p>
          <a:endParaRPr lang="en-US"/>
        </a:p>
      </dgm:t>
    </dgm:pt>
    <dgm:pt modelId="{9BFA053E-4DBA-4207-B6E6-CDD2888ABF59}" type="parTrans" cxnId="{95D06FA7-7E8D-4666-A5FE-739BA3C7252D}">
      <dgm:prSet/>
      <dgm:spPr/>
      <dgm:t>
        <a:bodyPr/>
        <a:lstStyle/>
        <a:p>
          <a:endParaRPr lang="en-US"/>
        </a:p>
      </dgm:t>
    </dgm:pt>
    <dgm:pt modelId="{0FE36BFA-BABD-4DA5-ADF9-6CAA9E6A0A1F}" type="pres">
      <dgm:prSet presAssocID="{21BB65A8-6070-4A3B-A52A-CE7A2AD5D9A4}" presName="outerComposite" presStyleCnt="0">
        <dgm:presLayoutVars>
          <dgm:chMax val="5"/>
          <dgm:dir/>
          <dgm:resizeHandles val="exact"/>
        </dgm:presLayoutVars>
      </dgm:prSet>
      <dgm:spPr/>
    </dgm:pt>
    <dgm:pt modelId="{2629A2F7-B557-4B7F-B32B-42C6398EACFB}" type="pres">
      <dgm:prSet presAssocID="{21BB65A8-6070-4A3B-A52A-CE7A2AD5D9A4}" presName="dummyMaxCanvas" presStyleCnt="0">
        <dgm:presLayoutVars/>
      </dgm:prSet>
      <dgm:spPr/>
    </dgm:pt>
    <dgm:pt modelId="{54F75DED-ECA9-46E0-B121-5DD2A01135AB}" type="pres">
      <dgm:prSet presAssocID="{21BB65A8-6070-4A3B-A52A-CE7A2AD5D9A4}" presName="FiveNodes_1" presStyleLbl="node1" presStyleIdx="0" presStyleCnt="5">
        <dgm:presLayoutVars>
          <dgm:bulletEnabled val="1"/>
        </dgm:presLayoutVars>
      </dgm:prSet>
      <dgm:spPr/>
      <dgm:t>
        <a:bodyPr/>
        <a:lstStyle/>
        <a:p>
          <a:endParaRPr lang="en-US"/>
        </a:p>
      </dgm:t>
    </dgm:pt>
    <dgm:pt modelId="{B5F34995-D350-44C2-9F76-8E7D809F4C01}" type="pres">
      <dgm:prSet presAssocID="{21BB65A8-6070-4A3B-A52A-CE7A2AD5D9A4}" presName="FiveNodes_2" presStyleLbl="node1" presStyleIdx="1" presStyleCnt="5">
        <dgm:presLayoutVars>
          <dgm:bulletEnabled val="1"/>
        </dgm:presLayoutVars>
      </dgm:prSet>
      <dgm:spPr/>
      <dgm:t>
        <a:bodyPr/>
        <a:lstStyle/>
        <a:p>
          <a:endParaRPr lang="en-US"/>
        </a:p>
      </dgm:t>
    </dgm:pt>
    <dgm:pt modelId="{79A5A442-F4D5-4937-87C1-49F62E3993DC}" type="pres">
      <dgm:prSet presAssocID="{21BB65A8-6070-4A3B-A52A-CE7A2AD5D9A4}" presName="FiveNodes_3" presStyleLbl="node1" presStyleIdx="2" presStyleCnt="5">
        <dgm:presLayoutVars>
          <dgm:bulletEnabled val="1"/>
        </dgm:presLayoutVars>
      </dgm:prSet>
      <dgm:spPr/>
      <dgm:t>
        <a:bodyPr/>
        <a:lstStyle/>
        <a:p>
          <a:endParaRPr lang="en-US"/>
        </a:p>
      </dgm:t>
    </dgm:pt>
    <dgm:pt modelId="{55139AF1-EA8A-47B0-AC71-EAEC0CD6E1F5}" type="pres">
      <dgm:prSet presAssocID="{21BB65A8-6070-4A3B-A52A-CE7A2AD5D9A4}" presName="FiveNodes_4" presStyleLbl="node1" presStyleIdx="3" presStyleCnt="5">
        <dgm:presLayoutVars>
          <dgm:bulletEnabled val="1"/>
        </dgm:presLayoutVars>
      </dgm:prSet>
      <dgm:spPr/>
      <dgm:t>
        <a:bodyPr/>
        <a:lstStyle/>
        <a:p>
          <a:endParaRPr lang="en-US"/>
        </a:p>
      </dgm:t>
    </dgm:pt>
    <dgm:pt modelId="{89A0FF23-56B4-4A82-ABF3-D85065D83643}" type="pres">
      <dgm:prSet presAssocID="{21BB65A8-6070-4A3B-A52A-CE7A2AD5D9A4}" presName="FiveNodes_5" presStyleLbl="node1" presStyleIdx="4" presStyleCnt="5">
        <dgm:presLayoutVars>
          <dgm:bulletEnabled val="1"/>
        </dgm:presLayoutVars>
      </dgm:prSet>
      <dgm:spPr/>
      <dgm:t>
        <a:bodyPr/>
        <a:lstStyle/>
        <a:p>
          <a:endParaRPr lang="en-US"/>
        </a:p>
      </dgm:t>
    </dgm:pt>
    <dgm:pt modelId="{1FC2CA7B-BDD6-410C-80F9-25876F792CCE}" type="pres">
      <dgm:prSet presAssocID="{21BB65A8-6070-4A3B-A52A-CE7A2AD5D9A4}" presName="FiveConn_1-2" presStyleLbl="fgAccFollowNode1" presStyleIdx="0" presStyleCnt="4">
        <dgm:presLayoutVars>
          <dgm:bulletEnabled val="1"/>
        </dgm:presLayoutVars>
      </dgm:prSet>
      <dgm:spPr/>
      <dgm:t>
        <a:bodyPr/>
        <a:lstStyle/>
        <a:p>
          <a:endParaRPr lang="en-US"/>
        </a:p>
      </dgm:t>
    </dgm:pt>
    <dgm:pt modelId="{5DA709E2-21FF-4173-9FAE-BCA77258CA05}" type="pres">
      <dgm:prSet presAssocID="{21BB65A8-6070-4A3B-A52A-CE7A2AD5D9A4}" presName="FiveConn_2-3" presStyleLbl="fgAccFollowNode1" presStyleIdx="1" presStyleCnt="4">
        <dgm:presLayoutVars>
          <dgm:bulletEnabled val="1"/>
        </dgm:presLayoutVars>
      </dgm:prSet>
      <dgm:spPr/>
      <dgm:t>
        <a:bodyPr/>
        <a:lstStyle/>
        <a:p>
          <a:endParaRPr lang="en-US"/>
        </a:p>
      </dgm:t>
    </dgm:pt>
    <dgm:pt modelId="{8FB6A16D-2CD9-49BE-A675-12B0888AAA68}" type="pres">
      <dgm:prSet presAssocID="{21BB65A8-6070-4A3B-A52A-CE7A2AD5D9A4}" presName="FiveConn_3-4" presStyleLbl="fgAccFollowNode1" presStyleIdx="2" presStyleCnt="4">
        <dgm:presLayoutVars>
          <dgm:bulletEnabled val="1"/>
        </dgm:presLayoutVars>
      </dgm:prSet>
      <dgm:spPr/>
      <dgm:t>
        <a:bodyPr/>
        <a:lstStyle/>
        <a:p>
          <a:endParaRPr lang="en-US"/>
        </a:p>
      </dgm:t>
    </dgm:pt>
    <dgm:pt modelId="{920A46DA-3A9A-4F85-862D-CD8E8E1FE58F}" type="pres">
      <dgm:prSet presAssocID="{21BB65A8-6070-4A3B-A52A-CE7A2AD5D9A4}" presName="FiveConn_4-5" presStyleLbl="fgAccFollowNode1" presStyleIdx="3" presStyleCnt="4">
        <dgm:presLayoutVars>
          <dgm:bulletEnabled val="1"/>
        </dgm:presLayoutVars>
      </dgm:prSet>
      <dgm:spPr/>
      <dgm:t>
        <a:bodyPr/>
        <a:lstStyle/>
        <a:p>
          <a:endParaRPr lang="en-US"/>
        </a:p>
      </dgm:t>
    </dgm:pt>
    <dgm:pt modelId="{0C3797D4-A6C5-486C-81D0-A0C26A94A7D3}" type="pres">
      <dgm:prSet presAssocID="{21BB65A8-6070-4A3B-A52A-CE7A2AD5D9A4}" presName="FiveNodes_1_text" presStyleLbl="node1" presStyleIdx="4" presStyleCnt="5">
        <dgm:presLayoutVars>
          <dgm:bulletEnabled val="1"/>
        </dgm:presLayoutVars>
      </dgm:prSet>
      <dgm:spPr/>
      <dgm:t>
        <a:bodyPr/>
        <a:lstStyle/>
        <a:p>
          <a:endParaRPr lang="en-US"/>
        </a:p>
      </dgm:t>
    </dgm:pt>
    <dgm:pt modelId="{7BB94A00-8198-4510-A130-C8D14B1D7E85}" type="pres">
      <dgm:prSet presAssocID="{21BB65A8-6070-4A3B-A52A-CE7A2AD5D9A4}" presName="FiveNodes_2_text" presStyleLbl="node1" presStyleIdx="4" presStyleCnt="5">
        <dgm:presLayoutVars>
          <dgm:bulletEnabled val="1"/>
        </dgm:presLayoutVars>
      </dgm:prSet>
      <dgm:spPr/>
      <dgm:t>
        <a:bodyPr/>
        <a:lstStyle/>
        <a:p>
          <a:endParaRPr lang="en-US"/>
        </a:p>
      </dgm:t>
    </dgm:pt>
    <dgm:pt modelId="{0A77D201-5A5F-4140-B1DE-52B997AF2566}" type="pres">
      <dgm:prSet presAssocID="{21BB65A8-6070-4A3B-A52A-CE7A2AD5D9A4}" presName="FiveNodes_3_text" presStyleLbl="node1" presStyleIdx="4" presStyleCnt="5">
        <dgm:presLayoutVars>
          <dgm:bulletEnabled val="1"/>
        </dgm:presLayoutVars>
      </dgm:prSet>
      <dgm:spPr/>
      <dgm:t>
        <a:bodyPr/>
        <a:lstStyle/>
        <a:p>
          <a:endParaRPr lang="en-US"/>
        </a:p>
      </dgm:t>
    </dgm:pt>
    <dgm:pt modelId="{6445507F-56EF-40F1-A5FA-35A819F3BBFD}" type="pres">
      <dgm:prSet presAssocID="{21BB65A8-6070-4A3B-A52A-CE7A2AD5D9A4}" presName="FiveNodes_4_text" presStyleLbl="node1" presStyleIdx="4" presStyleCnt="5">
        <dgm:presLayoutVars>
          <dgm:bulletEnabled val="1"/>
        </dgm:presLayoutVars>
      </dgm:prSet>
      <dgm:spPr/>
      <dgm:t>
        <a:bodyPr/>
        <a:lstStyle/>
        <a:p>
          <a:endParaRPr lang="en-US"/>
        </a:p>
      </dgm:t>
    </dgm:pt>
    <dgm:pt modelId="{7850EFC7-F770-43DA-A027-DC4ED27A6022}" type="pres">
      <dgm:prSet presAssocID="{21BB65A8-6070-4A3B-A52A-CE7A2AD5D9A4}" presName="FiveNodes_5_text" presStyleLbl="node1" presStyleIdx="4" presStyleCnt="5">
        <dgm:presLayoutVars>
          <dgm:bulletEnabled val="1"/>
        </dgm:presLayoutVars>
      </dgm:prSet>
      <dgm:spPr/>
      <dgm:t>
        <a:bodyPr/>
        <a:lstStyle/>
        <a:p>
          <a:endParaRPr lang="en-US"/>
        </a:p>
      </dgm:t>
    </dgm:pt>
  </dgm:ptLst>
  <dgm:cxnLst>
    <dgm:cxn modelId="{08B4D272-5792-46F8-820C-88C8DB2CF83E}" type="presOf" srcId="{42BFE824-78EB-4F22-82DA-54F62C87ECC1}" destId="{920A46DA-3A9A-4F85-862D-CD8E8E1FE58F}" srcOrd="0" destOrd="0" presId="urn:microsoft.com/office/officeart/2005/8/layout/vProcess5"/>
    <dgm:cxn modelId="{CCFF836B-12ED-4BCC-8CC7-1E0E8FE9CB4C}" type="presOf" srcId="{594120AD-4D57-45BE-B2BB-FF778B829192}" destId="{89A0FF23-56B4-4A82-ABF3-D85065D83643}" srcOrd="0" destOrd="0" presId="urn:microsoft.com/office/officeart/2005/8/layout/vProcess5"/>
    <dgm:cxn modelId="{E1FA4F96-B896-44A7-BA92-6B9E3D21CD57}" srcId="{21BB65A8-6070-4A3B-A52A-CE7A2AD5D9A4}" destId="{71AF1C10-6542-4464-BA32-3B2B1F01E5FB}" srcOrd="0" destOrd="0" parTransId="{3D8213B4-ED8B-4D66-A69A-1AA7D4C962E3}" sibTransId="{68590BCF-0423-4EAA-BB26-BEB094029105}"/>
    <dgm:cxn modelId="{EB03BF6D-A7D4-4C3B-A9F8-07F924BF035D}" srcId="{21BB65A8-6070-4A3B-A52A-CE7A2AD5D9A4}" destId="{CE41B6ED-E054-45E1-BD3B-37270550734C}" srcOrd="1" destOrd="0" parTransId="{4D65781E-D2D6-49ED-99C9-65D8E8AEDA6C}" sibTransId="{449A9C89-90F3-4532-A190-E5210FBA6E58}"/>
    <dgm:cxn modelId="{B4290C6A-D6E1-4721-B565-6823291B75B5}" type="presOf" srcId="{68590BCF-0423-4EAA-BB26-BEB094029105}" destId="{1FC2CA7B-BDD6-410C-80F9-25876F792CCE}" srcOrd="0" destOrd="0" presId="urn:microsoft.com/office/officeart/2005/8/layout/vProcess5"/>
    <dgm:cxn modelId="{E44D795B-7DDD-4FFC-90D9-B41477214B13}" type="presOf" srcId="{21BB65A8-6070-4A3B-A52A-CE7A2AD5D9A4}" destId="{0FE36BFA-BABD-4DA5-ADF9-6CAA9E6A0A1F}" srcOrd="0" destOrd="0" presId="urn:microsoft.com/office/officeart/2005/8/layout/vProcess5"/>
    <dgm:cxn modelId="{372C1FFE-4E1E-4A54-BC59-1541F20A592B}" type="presOf" srcId="{83E0477F-0B5A-4D13-952A-CA57565F2D34}" destId="{79A5A442-F4D5-4937-87C1-49F62E3993DC}" srcOrd="0" destOrd="0" presId="urn:microsoft.com/office/officeart/2005/8/layout/vProcess5"/>
    <dgm:cxn modelId="{95D06FA7-7E8D-4666-A5FE-739BA3C7252D}" srcId="{21BB65A8-6070-4A3B-A52A-CE7A2AD5D9A4}" destId="{594120AD-4D57-45BE-B2BB-FF778B829192}" srcOrd="4" destOrd="0" parTransId="{9BFA053E-4DBA-4207-B6E6-CDD2888ABF59}" sibTransId="{C3DCFF4B-34CA-4E96-A569-A79DA465ED16}"/>
    <dgm:cxn modelId="{32CB0328-F72D-435A-BD39-932328CE0798}" type="presOf" srcId="{449A9C89-90F3-4532-A190-E5210FBA6E58}" destId="{5DA709E2-21FF-4173-9FAE-BCA77258CA05}" srcOrd="0" destOrd="0" presId="urn:microsoft.com/office/officeart/2005/8/layout/vProcess5"/>
    <dgm:cxn modelId="{10A320CC-21F8-4B00-800F-E882FEDA3911}" type="presOf" srcId="{CE41B6ED-E054-45E1-BD3B-37270550734C}" destId="{B5F34995-D350-44C2-9F76-8E7D809F4C01}" srcOrd="0" destOrd="0" presId="urn:microsoft.com/office/officeart/2005/8/layout/vProcess5"/>
    <dgm:cxn modelId="{4BB23B9C-78C6-448F-8F75-00E80D4A6455}" type="presOf" srcId="{31926B0D-DD4F-4732-942F-9133798A604B}" destId="{55139AF1-EA8A-47B0-AC71-EAEC0CD6E1F5}" srcOrd="0" destOrd="0" presId="urn:microsoft.com/office/officeart/2005/8/layout/vProcess5"/>
    <dgm:cxn modelId="{4C0175D7-3AC7-4355-B0BB-6BF6D5ACFB69}" type="presOf" srcId="{CE41B6ED-E054-45E1-BD3B-37270550734C}" destId="{7BB94A00-8198-4510-A130-C8D14B1D7E85}" srcOrd="1" destOrd="0" presId="urn:microsoft.com/office/officeart/2005/8/layout/vProcess5"/>
    <dgm:cxn modelId="{86DF16CB-D179-429F-94C8-1C8A9BDCE037}" type="presOf" srcId="{FFCC5874-4858-48FF-A420-48940AF7898F}" destId="{8FB6A16D-2CD9-49BE-A675-12B0888AAA68}" srcOrd="0" destOrd="0" presId="urn:microsoft.com/office/officeart/2005/8/layout/vProcess5"/>
    <dgm:cxn modelId="{CCA7626C-9F18-42D0-BB56-275913E9E0D0}" type="presOf" srcId="{31926B0D-DD4F-4732-942F-9133798A604B}" destId="{6445507F-56EF-40F1-A5FA-35A819F3BBFD}" srcOrd="1" destOrd="0" presId="urn:microsoft.com/office/officeart/2005/8/layout/vProcess5"/>
    <dgm:cxn modelId="{3247FD33-159D-49C5-87F5-832777FA8028}" type="presOf" srcId="{83E0477F-0B5A-4D13-952A-CA57565F2D34}" destId="{0A77D201-5A5F-4140-B1DE-52B997AF2566}" srcOrd="1" destOrd="0" presId="urn:microsoft.com/office/officeart/2005/8/layout/vProcess5"/>
    <dgm:cxn modelId="{81CC0B63-B6DB-47E9-B8A5-8938D49F1342}" type="presOf" srcId="{71AF1C10-6542-4464-BA32-3B2B1F01E5FB}" destId="{0C3797D4-A6C5-486C-81D0-A0C26A94A7D3}" srcOrd="1" destOrd="0" presId="urn:microsoft.com/office/officeart/2005/8/layout/vProcess5"/>
    <dgm:cxn modelId="{57CE027E-93A1-4EC8-8F6B-09ABF0DDA352}" type="presOf" srcId="{594120AD-4D57-45BE-B2BB-FF778B829192}" destId="{7850EFC7-F770-43DA-A027-DC4ED27A6022}" srcOrd="1" destOrd="0" presId="urn:microsoft.com/office/officeart/2005/8/layout/vProcess5"/>
    <dgm:cxn modelId="{47CE86DC-686A-441E-BFFA-D03FE7EB5960}" type="presOf" srcId="{71AF1C10-6542-4464-BA32-3B2B1F01E5FB}" destId="{54F75DED-ECA9-46E0-B121-5DD2A01135AB}" srcOrd="0" destOrd="0" presId="urn:microsoft.com/office/officeart/2005/8/layout/vProcess5"/>
    <dgm:cxn modelId="{A9622B34-AF45-4A40-A9B7-EBAA6A92A1AA}" srcId="{21BB65A8-6070-4A3B-A52A-CE7A2AD5D9A4}" destId="{83E0477F-0B5A-4D13-952A-CA57565F2D34}" srcOrd="2" destOrd="0" parTransId="{192B7028-601C-4546-B9B0-3E74B6D4EA81}" sibTransId="{FFCC5874-4858-48FF-A420-48940AF7898F}"/>
    <dgm:cxn modelId="{A4EFAFE8-85C1-467F-A990-32A4F7EBF4FA}" srcId="{21BB65A8-6070-4A3B-A52A-CE7A2AD5D9A4}" destId="{31926B0D-DD4F-4732-942F-9133798A604B}" srcOrd="3" destOrd="0" parTransId="{230F02EF-337F-4154-B80B-97CBDCB26A08}" sibTransId="{42BFE824-78EB-4F22-82DA-54F62C87ECC1}"/>
    <dgm:cxn modelId="{48EFB93E-6623-403E-9357-19D115AF169E}" type="presParOf" srcId="{0FE36BFA-BABD-4DA5-ADF9-6CAA9E6A0A1F}" destId="{2629A2F7-B557-4B7F-B32B-42C6398EACFB}" srcOrd="0" destOrd="0" presId="urn:microsoft.com/office/officeart/2005/8/layout/vProcess5"/>
    <dgm:cxn modelId="{3F662E3C-0753-40BB-A27F-5C0C26AEF8ED}" type="presParOf" srcId="{0FE36BFA-BABD-4DA5-ADF9-6CAA9E6A0A1F}" destId="{54F75DED-ECA9-46E0-B121-5DD2A01135AB}" srcOrd="1" destOrd="0" presId="urn:microsoft.com/office/officeart/2005/8/layout/vProcess5"/>
    <dgm:cxn modelId="{31779CA7-6331-4D3C-8133-3B48B7B2E57A}" type="presParOf" srcId="{0FE36BFA-BABD-4DA5-ADF9-6CAA9E6A0A1F}" destId="{B5F34995-D350-44C2-9F76-8E7D809F4C01}" srcOrd="2" destOrd="0" presId="urn:microsoft.com/office/officeart/2005/8/layout/vProcess5"/>
    <dgm:cxn modelId="{F87795DC-EE78-41BA-91C1-2F1957AEE194}" type="presParOf" srcId="{0FE36BFA-BABD-4DA5-ADF9-6CAA9E6A0A1F}" destId="{79A5A442-F4D5-4937-87C1-49F62E3993DC}" srcOrd="3" destOrd="0" presId="urn:microsoft.com/office/officeart/2005/8/layout/vProcess5"/>
    <dgm:cxn modelId="{8640A49F-C334-4551-8327-1691418FFCEF}" type="presParOf" srcId="{0FE36BFA-BABD-4DA5-ADF9-6CAA9E6A0A1F}" destId="{55139AF1-EA8A-47B0-AC71-EAEC0CD6E1F5}" srcOrd="4" destOrd="0" presId="urn:microsoft.com/office/officeart/2005/8/layout/vProcess5"/>
    <dgm:cxn modelId="{58A22009-179A-4FFB-89E4-136DD88C6D21}" type="presParOf" srcId="{0FE36BFA-BABD-4DA5-ADF9-6CAA9E6A0A1F}" destId="{89A0FF23-56B4-4A82-ABF3-D85065D83643}" srcOrd="5" destOrd="0" presId="urn:microsoft.com/office/officeart/2005/8/layout/vProcess5"/>
    <dgm:cxn modelId="{CF539AAE-DDC8-4462-AAA5-E82CDF49C1E1}" type="presParOf" srcId="{0FE36BFA-BABD-4DA5-ADF9-6CAA9E6A0A1F}" destId="{1FC2CA7B-BDD6-410C-80F9-25876F792CCE}" srcOrd="6" destOrd="0" presId="urn:microsoft.com/office/officeart/2005/8/layout/vProcess5"/>
    <dgm:cxn modelId="{FC8F1344-A622-4B64-8636-2161A9DED325}" type="presParOf" srcId="{0FE36BFA-BABD-4DA5-ADF9-6CAA9E6A0A1F}" destId="{5DA709E2-21FF-4173-9FAE-BCA77258CA05}" srcOrd="7" destOrd="0" presId="urn:microsoft.com/office/officeart/2005/8/layout/vProcess5"/>
    <dgm:cxn modelId="{307586A6-6A3E-45D5-94E5-1800F69B289C}" type="presParOf" srcId="{0FE36BFA-BABD-4DA5-ADF9-6CAA9E6A0A1F}" destId="{8FB6A16D-2CD9-49BE-A675-12B0888AAA68}" srcOrd="8" destOrd="0" presId="urn:microsoft.com/office/officeart/2005/8/layout/vProcess5"/>
    <dgm:cxn modelId="{E00DA146-1561-4C57-A900-333DBB44474B}" type="presParOf" srcId="{0FE36BFA-BABD-4DA5-ADF9-6CAA9E6A0A1F}" destId="{920A46DA-3A9A-4F85-862D-CD8E8E1FE58F}" srcOrd="9" destOrd="0" presId="urn:microsoft.com/office/officeart/2005/8/layout/vProcess5"/>
    <dgm:cxn modelId="{68EDD13C-E409-414B-AD3D-604A410C1417}" type="presParOf" srcId="{0FE36BFA-BABD-4DA5-ADF9-6CAA9E6A0A1F}" destId="{0C3797D4-A6C5-486C-81D0-A0C26A94A7D3}" srcOrd="10" destOrd="0" presId="urn:microsoft.com/office/officeart/2005/8/layout/vProcess5"/>
    <dgm:cxn modelId="{E52DE596-4ADB-4D7A-A272-A2D8F857FCC1}" type="presParOf" srcId="{0FE36BFA-BABD-4DA5-ADF9-6CAA9E6A0A1F}" destId="{7BB94A00-8198-4510-A130-C8D14B1D7E85}" srcOrd="11" destOrd="0" presId="urn:microsoft.com/office/officeart/2005/8/layout/vProcess5"/>
    <dgm:cxn modelId="{5225AA88-B3E7-4CD6-B423-CB54F1B28E98}" type="presParOf" srcId="{0FE36BFA-BABD-4DA5-ADF9-6CAA9E6A0A1F}" destId="{0A77D201-5A5F-4140-B1DE-52B997AF2566}" srcOrd="12" destOrd="0" presId="urn:microsoft.com/office/officeart/2005/8/layout/vProcess5"/>
    <dgm:cxn modelId="{8EE32490-CA10-4C5B-A75F-430505F7B323}" type="presParOf" srcId="{0FE36BFA-BABD-4DA5-ADF9-6CAA9E6A0A1F}" destId="{6445507F-56EF-40F1-A5FA-35A819F3BBFD}" srcOrd="13" destOrd="0" presId="urn:microsoft.com/office/officeart/2005/8/layout/vProcess5"/>
    <dgm:cxn modelId="{5836CEE1-1C03-4835-B889-EEF6170CB2D4}" type="presParOf" srcId="{0FE36BFA-BABD-4DA5-ADF9-6CAA9E6A0A1F}" destId="{7850EFC7-F770-43DA-A027-DC4ED27A602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5DED-ECA9-46E0-B121-5DD2A01135AB}">
      <dsp:nvSpPr>
        <dsp:cNvPr id="0" name=""/>
        <dsp:cNvSpPr/>
      </dsp:nvSpPr>
      <dsp:spPr>
        <a:xfrm>
          <a:off x="0" y="0"/>
          <a:ext cx="4770930" cy="7560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Developmental Awareness &amp;              Promotion 	   </a:t>
          </a:r>
          <a:r>
            <a:rPr lang="en-US" sz="1200" b="1" kern="1200" dirty="0" smtClean="0">
              <a:solidFill>
                <a:schemeClr val="tx1"/>
              </a:solidFill>
            </a:rPr>
            <a:t>*all young children</a:t>
          </a:r>
          <a:endParaRPr lang="en-US" sz="1200" b="1" kern="1200" dirty="0">
            <a:solidFill>
              <a:schemeClr val="tx1"/>
            </a:solidFill>
          </a:endParaRPr>
        </a:p>
      </dsp:txBody>
      <dsp:txXfrm>
        <a:off x="22145" y="22145"/>
        <a:ext cx="3866595" cy="711793"/>
      </dsp:txXfrm>
    </dsp:sp>
    <dsp:sp modelId="{B5F34995-D350-44C2-9F76-8E7D809F4C01}">
      <dsp:nvSpPr>
        <dsp:cNvPr id="0" name=""/>
        <dsp:cNvSpPr/>
      </dsp:nvSpPr>
      <dsp:spPr>
        <a:xfrm>
          <a:off x="356270" y="861095"/>
          <a:ext cx="4770930" cy="75608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rPr>
            <a:t>Developmental </a:t>
          </a:r>
          <a:r>
            <a:rPr lang="en-US" sz="2100" kern="1200" dirty="0" smtClean="0">
              <a:solidFill>
                <a:schemeClr val="tx1"/>
              </a:solidFill>
            </a:rPr>
            <a:t>Screening</a:t>
          </a:r>
          <a:r>
            <a:rPr lang="en-US" sz="1200" kern="1200" dirty="0" smtClean="0">
              <a:solidFill>
                <a:schemeClr val="tx1"/>
              </a:solidFill>
            </a:rPr>
            <a:t>					              *all young children</a:t>
          </a:r>
          <a:endParaRPr lang="en-US" sz="1200" kern="1200" dirty="0">
            <a:solidFill>
              <a:schemeClr val="tx1"/>
            </a:solidFill>
          </a:endParaRPr>
        </a:p>
      </dsp:txBody>
      <dsp:txXfrm>
        <a:off x="378415" y="883240"/>
        <a:ext cx="3878914" cy="711793"/>
      </dsp:txXfrm>
    </dsp:sp>
    <dsp:sp modelId="{79A5A442-F4D5-4937-87C1-49F62E3993DC}">
      <dsp:nvSpPr>
        <dsp:cNvPr id="0" name=""/>
        <dsp:cNvSpPr/>
      </dsp:nvSpPr>
      <dsp:spPr>
        <a:xfrm>
          <a:off x="712541" y="1722190"/>
          <a:ext cx="4770930" cy="75608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Concern? More Information</a:t>
          </a:r>
        </a:p>
      </dsp:txBody>
      <dsp:txXfrm>
        <a:off x="734686" y="1744335"/>
        <a:ext cx="3878914" cy="711793"/>
      </dsp:txXfrm>
    </dsp:sp>
    <dsp:sp modelId="{55139AF1-EA8A-47B0-AC71-EAEC0CD6E1F5}">
      <dsp:nvSpPr>
        <dsp:cNvPr id="0" name=""/>
        <dsp:cNvSpPr/>
      </dsp:nvSpPr>
      <dsp:spPr>
        <a:xfrm>
          <a:off x="1068812" y="2583285"/>
          <a:ext cx="4770930" cy="75608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Connecting to Services                                         Early Intervention</a:t>
          </a:r>
          <a:endParaRPr lang="en-US" sz="2000" kern="1200" dirty="0">
            <a:solidFill>
              <a:schemeClr val="tx1"/>
            </a:solidFill>
          </a:endParaRPr>
        </a:p>
      </dsp:txBody>
      <dsp:txXfrm>
        <a:off x="1090957" y="2605430"/>
        <a:ext cx="3878914" cy="711793"/>
      </dsp:txXfrm>
    </dsp:sp>
    <dsp:sp modelId="{89A0FF23-56B4-4A82-ABF3-D85065D83643}">
      <dsp:nvSpPr>
        <dsp:cNvPr id="0" name=""/>
        <dsp:cNvSpPr/>
      </dsp:nvSpPr>
      <dsp:spPr>
        <a:xfrm>
          <a:off x="1425082" y="3444380"/>
          <a:ext cx="4770930" cy="75608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kern="1200" dirty="0">
              <a:solidFill>
                <a:schemeClr val="tx1"/>
              </a:solidFill>
            </a:rPr>
            <a:t>Ongoing </a:t>
          </a:r>
          <a:r>
            <a:rPr lang="en-US" sz="2100" kern="1200" dirty="0" smtClean="0">
              <a:solidFill>
                <a:schemeClr val="tx1"/>
              </a:solidFill>
            </a:rPr>
            <a:t>Monitoring                                                                                               </a:t>
          </a:r>
          <a:r>
            <a:rPr lang="en-US" sz="1200" kern="1200" dirty="0" smtClean="0">
              <a:solidFill>
                <a:schemeClr val="tx1"/>
              </a:solidFill>
            </a:rPr>
            <a:t>*all young children                                                                                                                                                                                                           </a:t>
          </a:r>
          <a:endParaRPr lang="en-US" sz="1200" kern="1200" dirty="0">
            <a:solidFill>
              <a:schemeClr val="tx1"/>
            </a:solidFill>
          </a:endParaRPr>
        </a:p>
      </dsp:txBody>
      <dsp:txXfrm>
        <a:off x="1447227" y="3466525"/>
        <a:ext cx="3878914" cy="711793"/>
      </dsp:txXfrm>
    </dsp:sp>
    <dsp:sp modelId="{1FC2CA7B-BDD6-410C-80F9-25876F792CCE}">
      <dsp:nvSpPr>
        <dsp:cNvPr id="0" name=""/>
        <dsp:cNvSpPr/>
      </dsp:nvSpPr>
      <dsp:spPr>
        <a:xfrm>
          <a:off x="4279475" y="552361"/>
          <a:ext cx="491454" cy="49145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390052" y="552361"/>
        <a:ext cx="270300" cy="369819"/>
      </dsp:txXfrm>
    </dsp:sp>
    <dsp:sp modelId="{5DA709E2-21FF-4173-9FAE-BCA77258CA05}">
      <dsp:nvSpPr>
        <dsp:cNvPr id="0" name=""/>
        <dsp:cNvSpPr/>
      </dsp:nvSpPr>
      <dsp:spPr>
        <a:xfrm>
          <a:off x="4635746" y="1413456"/>
          <a:ext cx="491454" cy="49145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746323" y="1413456"/>
        <a:ext cx="270300" cy="369819"/>
      </dsp:txXfrm>
    </dsp:sp>
    <dsp:sp modelId="{8FB6A16D-2CD9-49BE-A675-12B0888AAA68}">
      <dsp:nvSpPr>
        <dsp:cNvPr id="0" name=""/>
        <dsp:cNvSpPr/>
      </dsp:nvSpPr>
      <dsp:spPr>
        <a:xfrm>
          <a:off x="4992017" y="2261949"/>
          <a:ext cx="491454" cy="49145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102594" y="2261949"/>
        <a:ext cx="270300" cy="369819"/>
      </dsp:txXfrm>
    </dsp:sp>
    <dsp:sp modelId="{920A46DA-3A9A-4F85-862D-CD8E8E1FE58F}">
      <dsp:nvSpPr>
        <dsp:cNvPr id="0" name=""/>
        <dsp:cNvSpPr/>
      </dsp:nvSpPr>
      <dsp:spPr>
        <a:xfrm>
          <a:off x="5348287" y="3131445"/>
          <a:ext cx="491454" cy="49145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458864" y="3131445"/>
        <a:ext cx="270300" cy="369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75DED-ECA9-46E0-B121-5DD2A01135AB}">
      <dsp:nvSpPr>
        <dsp:cNvPr id="0" name=""/>
        <dsp:cNvSpPr/>
      </dsp:nvSpPr>
      <dsp:spPr>
        <a:xfrm>
          <a:off x="0" y="0"/>
          <a:ext cx="4770930" cy="7560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Developmental Awareness &amp;              Promotion 	   </a:t>
          </a:r>
          <a:r>
            <a:rPr lang="en-US" sz="1200" kern="1200" dirty="0" smtClean="0">
              <a:solidFill>
                <a:schemeClr val="tx1"/>
              </a:solidFill>
            </a:rPr>
            <a:t>*all young children</a:t>
          </a:r>
          <a:endParaRPr lang="en-US" sz="1200" kern="1200" dirty="0">
            <a:solidFill>
              <a:schemeClr val="tx1"/>
            </a:solidFill>
          </a:endParaRPr>
        </a:p>
      </dsp:txBody>
      <dsp:txXfrm>
        <a:off x="22145" y="22145"/>
        <a:ext cx="3866595" cy="711793"/>
      </dsp:txXfrm>
    </dsp:sp>
    <dsp:sp modelId="{B5F34995-D350-44C2-9F76-8E7D809F4C01}">
      <dsp:nvSpPr>
        <dsp:cNvPr id="0" name=""/>
        <dsp:cNvSpPr/>
      </dsp:nvSpPr>
      <dsp:spPr>
        <a:xfrm>
          <a:off x="356270" y="861095"/>
          <a:ext cx="4770930" cy="75608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effectLst>
                <a:glow rad="101600">
                  <a:schemeClr val="accent3">
                    <a:satMod val="175000"/>
                    <a:alpha val="40000"/>
                  </a:schemeClr>
                </a:glow>
              </a:effectLst>
            </a:rPr>
            <a:t>Developmental</a:t>
          </a:r>
          <a:r>
            <a:rPr lang="en-US" sz="2100" b="0" kern="1200" dirty="0" smtClean="0">
              <a:solidFill>
                <a:schemeClr val="tx1"/>
              </a:solidFill>
              <a:effectLst>
                <a:glow rad="101600">
                  <a:schemeClr val="accent3">
                    <a:satMod val="175000"/>
                    <a:alpha val="40000"/>
                  </a:schemeClr>
                </a:glow>
              </a:effectLst>
            </a:rPr>
            <a:t> </a:t>
          </a:r>
          <a:r>
            <a:rPr lang="en-US" sz="2100" b="1" kern="1200" dirty="0" smtClean="0">
              <a:solidFill>
                <a:schemeClr val="tx1"/>
              </a:solidFill>
              <a:effectLst>
                <a:glow rad="101600">
                  <a:schemeClr val="accent3">
                    <a:satMod val="175000"/>
                    <a:alpha val="40000"/>
                  </a:schemeClr>
                </a:glow>
              </a:effectLst>
            </a:rPr>
            <a:t>Screening</a:t>
          </a:r>
          <a:r>
            <a:rPr lang="en-US" sz="1200" b="1" kern="1200" dirty="0" smtClean="0">
              <a:solidFill>
                <a:schemeClr val="tx1"/>
              </a:solidFill>
              <a:effectLst>
                <a:glow rad="101600">
                  <a:schemeClr val="accent3">
                    <a:satMod val="175000"/>
                    <a:alpha val="40000"/>
                  </a:schemeClr>
                </a:glow>
              </a:effectLst>
            </a:rPr>
            <a:t>					        *all young children</a:t>
          </a:r>
          <a:endParaRPr lang="en-US" sz="1200" b="1" kern="1200" dirty="0">
            <a:solidFill>
              <a:schemeClr val="tx1"/>
            </a:solidFill>
            <a:effectLst>
              <a:glow rad="101600">
                <a:schemeClr val="accent3">
                  <a:satMod val="175000"/>
                  <a:alpha val="40000"/>
                </a:schemeClr>
              </a:glow>
            </a:effectLst>
          </a:endParaRPr>
        </a:p>
      </dsp:txBody>
      <dsp:txXfrm>
        <a:off x="378415" y="883240"/>
        <a:ext cx="3878914" cy="711793"/>
      </dsp:txXfrm>
    </dsp:sp>
    <dsp:sp modelId="{79A5A442-F4D5-4937-87C1-49F62E3993DC}">
      <dsp:nvSpPr>
        <dsp:cNvPr id="0" name=""/>
        <dsp:cNvSpPr/>
      </dsp:nvSpPr>
      <dsp:spPr>
        <a:xfrm>
          <a:off x="712541" y="1722190"/>
          <a:ext cx="4770930" cy="75608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Concern? More Information</a:t>
          </a:r>
        </a:p>
      </dsp:txBody>
      <dsp:txXfrm>
        <a:off x="734686" y="1744335"/>
        <a:ext cx="3878914" cy="711793"/>
      </dsp:txXfrm>
    </dsp:sp>
    <dsp:sp modelId="{55139AF1-EA8A-47B0-AC71-EAEC0CD6E1F5}">
      <dsp:nvSpPr>
        <dsp:cNvPr id="0" name=""/>
        <dsp:cNvSpPr/>
      </dsp:nvSpPr>
      <dsp:spPr>
        <a:xfrm>
          <a:off x="1068812" y="2583285"/>
          <a:ext cx="4770930" cy="75608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Connecting to Services                                         Early Intervention</a:t>
          </a:r>
          <a:endParaRPr lang="en-US" sz="2000" kern="1200" dirty="0">
            <a:solidFill>
              <a:schemeClr val="tx1"/>
            </a:solidFill>
          </a:endParaRPr>
        </a:p>
      </dsp:txBody>
      <dsp:txXfrm>
        <a:off x="1090957" y="2605430"/>
        <a:ext cx="3878914" cy="711793"/>
      </dsp:txXfrm>
    </dsp:sp>
    <dsp:sp modelId="{89A0FF23-56B4-4A82-ABF3-D85065D83643}">
      <dsp:nvSpPr>
        <dsp:cNvPr id="0" name=""/>
        <dsp:cNvSpPr/>
      </dsp:nvSpPr>
      <dsp:spPr>
        <a:xfrm>
          <a:off x="1425082" y="3444380"/>
          <a:ext cx="4770930" cy="756083"/>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r" defTabSz="933450">
            <a:lnSpc>
              <a:spcPct val="90000"/>
            </a:lnSpc>
            <a:spcBef>
              <a:spcPct val="0"/>
            </a:spcBef>
            <a:spcAft>
              <a:spcPct val="35000"/>
            </a:spcAft>
          </a:pPr>
          <a:r>
            <a:rPr lang="en-US" sz="2100" kern="1200" dirty="0">
              <a:solidFill>
                <a:schemeClr val="tx1"/>
              </a:solidFill>
            </a:rPr>
            <a:t>Ongoing </a:t>
          </a:r>
          <a:r>
            <a:rPr lang="en-US" sz="2100" kern="1200" dirty="0" smtClean="0">
              <a:solidFill>
                <a:schemeClr val="tx1"/>
              </a:solidFill>
            </a:rPr>
            <a:t>Monitoring                                                                                               </a:t>
          </a:r>
          <a:r>
            <a:rPr lang="en-US" sz="1200" kern="1200" dirty="0" smtClean="0">
              <a:solidFill>
                <a:schemeClr val="tx1"/>
              </a:solidFill>
            </a:rPr>
            <a:t>*all young children                                                                                                                                                                                                           </a:t>
          </a:r>
          <a:endParaRPr lang="en-US" sz="1200" kern="1200" dirty="0">
            <a:solidFill>
              <a:schemeClr val="tx1"/>
            </a:solidFill>
          </a:endParaRPr>
        </a:p>
      </dsp:txBody>
      <dsp:txXfrm>
        <a:off x="1447227" y="3466525"/>
        <a:ext cx="3878914" cy="711793"/>
      </dsp:txXfrm>
    </dsp:sp>
    <dsp:sp modelId="{1FC2CA7B-BDD6-410C-80F9-25876F792CCE}">
      <dsp:nvSpPr>
        <dsp:cNvPr id="0" name=""/>
        <dsp:cNvSpPr/>
      </dsp:nvSpPr>
      <dsp:spPr>
        <a:xfrm>
          <a:off x="4279475" y="552361"/>
          <a:ext cx="491454" cy="49145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effectLst>
              <a:outerShdw blurRad="38100" dist="38100" dir="2700000" algn="tl">
                <a:srgbClr val="000000">
                  <a:alpha val="43137"/>
                </a:srgbClr>
              </a:outerShdw>
            </a:effectLst>
          </a:endParaRPr>
        </a:p>
      </dsp:txBody>
      <dsp:txXfrm>
        <a:off x="4390052" y="552361"/>
        <a:ext cx="270300" cy="369819"/>
      </dsp:txXfrm>
    </dsp:sp>
    <dsp:sp modelId="{5DA709E2-21FF-4173-9FAE-BCA77258CA05}">
      <dsp:nvSpPr>
        <dsp:cNvPr id="0" name=""/>
        <dsp:cNvSpPr/>
      </dsp:nvSpPr>
      <dsp:spPr>
        <a:xfrm>
          <a:off x="4635746" y="1413456"/>
          <a:ext cx="491454" cy="491454"/>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746323" y="1413456"/>
        <a:ext cx="270300" cy="369819"/>
      </dsp:txXfrm>
    </dsp:sp>
    <dsp:sp modelId="{8FB6A16D-2CD9-49BE-A675-12B0888AAA68}">
      <dsp:nvSpPr>
        <dsp:cNvPr id="0" name=""/>
        <dsp:cNvSpPr/>
      </dsp:nvSpPr>
      <dsp:spPr>
        <a:xfrm>
          <a:off x="4992017" y="2261949"/>
          <a:ext cx="491454" cy="491454"/>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102594" y="2261949"/>
        <a:ext cx="270300" cy="369819"/>
      </dsp:txXfrm>
    </dsp:sp>
    <dsp:sp modelId="{920A46DA-3A9A-4F85-862D-CD8E8E1FE58F}">
      <dsp:nvSpPr>
        <dsp:cNvPr id="0" name=""/>
        <dsp:cNvSpPr/>
      </dsp:nvSpPr>
      <dsp:spPr>
        <a:xfrm>
          <a:off x="5348287" y="3131445"/>
          <a:ext cx="491454" cy="49145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US" sz="2300" kern="1200" dirty="0"/>
        </a:p>
      </dsp:txBody>
      <dsp:txXfrm>
        <a:off x="5458864" y="3131445"/>
        <a:ext cx="270300" cy="369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9BCEBCE-FC88-DF45-92A0-EC5D1F9AA66E}" type="datetimeFigureOut">
              <a:rPr lang="en-US" smtClean="0"/>
              <a:t>7/26/2016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0BD6B37-2EE1-8E44-B56A-3944850963BA}" type="slidenum">
              <a:rPr lang="en-US" smtClean="0"/>
              <a:t>‹#›</a:t>
            </a:fld>
            <a:endParaRPr lang="en-US" dirty="0"/>
          </a:p>
        </p:txBody>
      </p:sp>
    </p:spTree>
    <p:extLst>
      <p:ext uri="{BB962C8B-B14F-4D97-AF65-F5344CB8AC3E}">
        <p14:creationId xmlns:p14="http://schemas.microsoft.com/office/powerpoint/2010/main" val="1827333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C3C1B215-B814-436F-A6C4-25A0AA5229A8}" type="datetimeFigureOut">
              <a:rPr lang="en-US"/>
              <a:t>7/26/2016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6DA1D15A-729D-400A-86F5-FD2BE9E3A00C}" type="slidenum">
              <a:rPr lang="en-US"/>
              <a:t>‹#›</a:t>
            </a:fld>
            <a:endParaRPr lang="en-US" dirty="0"/>
          </a:p>
        </p:txBody>
      </p:sp>
    </p:spTree>
    <p:extLst>
      <p:ext uri="{BB962C8B-B14F-4D97-AF65-F5344CB8AC3E}">
        <p14:creationId xmlns:p14="http://schemas.microsoft.com/office/powerpoint/2010/main" val="235225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this presentation. It is accompanied by a Toolkit that includes links to online resources and trainings, as well as printable resources such as tip sheets and informational handouts. To access this Toolkit, go to </a:t>
            </a:r>
            <a:r>
              <a:rPr lang="en-US" b="1" baseline="0" dirty="0" smtClean="0"/>
              <a:t>www.eccsct.org/toolkit</a:t>
            </a:r>
            <a:r>
              <a:rPr lang="en-US" baseline="0" dirty="0" smtClean="0"/>
              <a:t>.</a:t>
            </a:r>
          </a:p>
          <a:p>
            <a:endParaRPr lang="en-US" baseline="0" dirty="0" smtClean="0"/>
          </a:p>
          <a:p>
            <a:r>
              <a:rPr lang="en-US" u="sng" baseline="0" dirty="0" smtClean="0"/>
              <a:t>Please note: in order to access the embedded hyperlinks in this presentation, you must view in “slide show” mode.</a:t>
            </a:r>
            <a:endParaRPr lang="en-US" u="sng" dirty="0"/>
          </a:p>
        </p:txBody>
      </p:sp>
      <p:sp>
        <p:nvSpPr>
          <p:cNvPr id="4" name="Slide Number Placeholder 3"/>
          <p:cNvSpPr>
            <a:spLocks noGrp="1"/>
          </p:cNvSpPr>
          <p:nvPr>
            <p:ph type="sldNum" sz="quarter" idx="10"/>
          </p:nvPr>
        </p:nvSpPr>
        <p:spPr/>
        <p:txBody>
          <a:bodyPr/>
          <a:lstStyle/>
          <a:p>
            <a:fld id="{6DA1D15A-729D-400A-86F5-FD2BE9E3A00C}" type="slidenum">
              <a:rPr lang="en-US" smtClean="0"/>
              <a:t>1</a:t>
            </a:fld>
            <a:endParaRPr lang="en-US" dirty="0"/>
          </a:p>
        </p:txBody>
      </p:sp>
    </p:spTree>
    <p:extLst>
      <p:ext uri="{BB962C8B-B14F-4D97-AF65-F5344CB8AC3E}">
        <p14:creationId xmlns:p14="http://schemas.microsoft.com/office/powerpoint/2010/main" val="4403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Centers</a:t>
            </a:r>
            <a:r>
              <a:rPr lang="en-US" baseline="0" dirty="0" smtClean="0"/>
              <a:t> for Disease Control and Prevention’s program called “Learn the Signs. Act Early.” provides a selection of free web-based resources and training to support ECE providers on developmental monitoring. </a:t>
            </a:r>
            <a:endParaRPr lang="en-US" dirty="0"/>
          </a:p>
        </p:txBody>
      </p:sp>
      <p:sp>
        <p:nvSpPr>
          <p:cNvPr id="4" name="Slide Number Placeholder 3"/>
          <p:cNvSpPr>
            <a:spLocks noGrp="1"/>
          </p:cNvSpPr>
          <p:nvPr>
            <p:ph type="sldNum" sz="quarter" idx="10"/>
          </p:nvPr>
        </p:nvSpPr>
        <p:spPr/>
        <p:txBody>
          <a:bodyPr/>
          <a:lstStyle/>
          <a:p>
            <a:fld id="{1053FB6F-B4A6-45F5-A7E3-222C8A6AC7C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58628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mn-lt"/>
                <a:ea typeface="Calibri"/>
                <a:cs typeface="Times New Roman"/>
              </a:rPr>
              <a:t>The CDC has developed materials to help you educate families about developmental milestones, including what to expect and when to be concerned about their child’s development. These materials are not a replacement for the developmental screening you conduct, but they help families to become better informed partners in monitoring early development. With these resources, families can base their observations on objective, research-based age-appropriate developmental milestones.</a:t>
            </a:r>
          </a:p>
          <a:p>
            <a:pPr marL="0" marR="0">
              <a:lnSpc>
                <a:spcPct val="115000"/>
              </a:lnSpc>
              <a:spcBef>
                <a:spcPts val="0"/>
              </a:spcBef>
              <a:spcAft>
                <a:spcPts val="1000"/>
              </a:spcAft>
            </a:pP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If you already have resources you like to use, these materials can supplement them or fill gaps. They use </a:t>
            </a:r>
            <a:r>
              <a:rPr lang="en-US" sz="1200" b="0" dirty="0" smtClean="0">
                <a:effectLst/>
                <a:latin typeface="+mn-lt"/>
                <a:ea typeface="Calibri"/>
                <a:cs typeface="Times New Roman"/>
              </a:rPr>
              <a:t>family-friendly</a:t>
            </a:r>
            <a:r>
              <a:rPr lang="en-US" sz="1200" dirty="0" smtClean="0">
                <a:effectLst/>
                <a:latin typeface="+mn-lt"/>
                <a:ea typeface="Calibri"/>
                <a:cs typeface="Times New Roman"/>
              </a:rPr>
              <a:t> language and have been tested and well-received by families. The content is provided by the CDC and American</a:t>
            </a:r>
            <a:r>
              <a:rPr lang="en-US" sz="1200" baseline="0" dirty="0" smtClean="0">
                <a:effectLst/>
                <a:latin typeface="+mn-lt"/>
                <a:ea typeface="Calibri"/>
                <a:cs typeface="Times New Roman"/>
              </a:rPr>
              <a:t> Academy of Pediatrics, so you can have</a:t>
            </a:r>
            <a:r>
              <a:rPr lang="en-US" sz="1200" dirty="0" smtClean="0">
                <a:effectLst/>
                <a:latin typeface="+mn-lt"/>
                <a:ea typeface="Calibri"/>
                <a:cs typeface="Times New Roman"/>
              </a:rPr>
              <a:t> confidence in their</a:t>
            </a:r>
            <a:r>
              <a:rPr lang="en-US" sz="1200" baseline="0" dirty="0" smtClean="0">
                <a:effectLst/>
                <a:latin typeface="+mn-lt"/>
                <a:ea typeface="Calibri"/>
                <a:cs typeface="Times New Roman"/>
              </a:rPr>
              <a:t> </a:t>
            </a:r>
            <a:r>
              <a:rPr lang="en-US" sz="1200" dirty="0" smtClean="0">
                <a:effectLst/>
                <a:latin typeface="+mn-lt"/>
                <a:ea typeface="Calibri"/>
                <a:cs typeface="Times New Roman"/>
              </a:rPr>
              <a:t>accuracy and credibility. </a:t>
            </a:r>
          </a:p>
          <a:p>
            <a:endParaRPr lang="en-US" dirty="0"/>
          </a:p>
        </p:txBody>
      </p:sp>
      <p:sp>
        <p:nvSpPr>
          <p:cNvPr id="4" name="Slide Number Placeholder 3"/>
          <p:cNvSpPr>
            <a:spLocks noGrp="1"/>
          </p:cNvSpPr>
          <p:nvPr>
            <p:ph type="sldNum" sz="quarter" idx="10"/>
          </p:nvPr>
        </p:nvSpPr>
        <p:spPr/>
        <p:txBody>
          <a:bodyPr/>
          <a:lstStyle/>
          <a:p>
            <a:fld id="{1053FB6F-B4A6-45F5-A7E3-222C8A6AC7C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1058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 sample of a milestones checklist. It includes four domains of development, as well as a separate area for developmental red flags which are observations that are important to bring to your attention.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checklists can be easily printed out from the CDC Act Early website and reproduced as needed.</a:t>
            </a:r>
          </a:p>
          <a:p>
            <a:endParaRPr lang="en-US" dirty="0"/>
          </a:p>
        </p:txBody>
      </p:sp>
      <p:sp>
        <p:nvSpPr>
          <p:cNvPr id="4" name="Slide Number Placeholder 3"/>
          <p:cNvSpPr>
            <a:spLocks noGrp="1"/>
          </p:cNvSpPr>
          <p:nvPr>
            <p:ph type="sldNum" sz="quarter" idx="10"/>
          </p:nvPr>
        </p:nvSpPr>
        <p:spPr/>
        <p:txBody>
          <a:bodyPr/>
          <a:lstStyle/>
          <a:p>
            <a:fld id="{1053FB6F-B4A6-45F5-A7E3-222C8A6AC7CE}" type="slidenum">
              <a:rPr lang="en-US" smtClean="0"/>
              <a:pPr/>
              <a:t>12</a:t>
            </a:fld>
            <a:endParaRPr lang="en-US" dirty="0"/>
          </a:p>
        </p:txBody>
      </p:sp>
    </p:spTree>
    <p:extLst>
      <p:ext uri="{BB962C8B-B14F-4D97-AF65-F5344CB8AC3E}">
        <p14:creationId xmlns:p14="http://schemas.microsoft.com/office/powerpoint/2010/main" val="76722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sz="1200" kern="1200" dirty="0" smtClean="0">
                <a:solidFill>
                  <a:schemeClr val="tx1"/>
                </a:solidFill>
                <a:effectLst/>
                <a:latin typeface="+mn-lt"/>
                <a:ea typeface="+mn-ea"/>
                <a:cs typeface="+mn-cs"/>
              </a:rPr>
              <a:t> sample of the</a:t>
            </a:r>
            <a:r>
              <a:rPr lang="en-US" sz="1200" kern="1200" baseline="0" dirty="0" smtClean="0">
                <a:solidFill>
                  <a:schemeClr val="tx1"/>
                </a:solidFill>
                <a:effectLst/>
                <a:latin typeface="+mn-lt"/>
                <a:ea typeface="+mn-ea"/>
                <a:cs typeface="+mn-cs"/>
              </a:rPr>
              <a:t> Milestones Moments 46-page booklet. It lists the specific milestones to look for when a child is between 2 months and 5 years old. Parents can follow their child’s development by watching how he or she plays, learns, speaks, and acts; they also can help their child’s development by following some of the recommended activities.</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53FB6F-B4A6-45F5-A7E3-222C8A6AC7C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8631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Families</a:t>
            </a:r>
            <a:r>
              <a:rPr lang="en-US" sz="1200" baseline="0" dirty="0" smtClean="0">
                <a:latin typeface="+mn-lt"/>
              </a:rPr>
              <a:t> </a:t>
            </a:r>
            <a:r>
              <a:rPr lang="en-US" sz="1200" dirty="0" smtClean="0">
                <a:latin typeface="+mn-lt"/>
              </a:rPr>
              <a:t>are critical partners in the developmental monitoring of their</a:t>
            </a:r>
            <a:r>
              <a:rPr lang="en-US" sz="1200" baseline="0" dirty="0" smtClean="0">
                <a:latin typeface="+mn-lt"/>
              </a:rPr>
              <a:t> children. To establish this philosophy  from the beginning, remember to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follow these simple, yet important, guidelines. </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kumimoji="0" lang="en-US" sz="1200" b="0" i="0" u="none" strike="noStrike" kern="1200" cap="none" spc="0" normalizeH="0" baseline="0" noProof="0" dirty="0" smtClean="0">
                <a:ln>
                  <a:noFill/>
                </a:ln>
                <a:solidFill>
                  <a:prstClr val="black"/>
                </a:solidFill>
                <a:effectLst/>
                <a:uLnTx/>
                <a:uFillTx/>
                <a:latin typeface="+mn-lt"/>
                <a:ea typeface="+mn-ea"/>
                <a:cs typeface="+mn-cs"/>
              </a:rPr>
              <a:t>Make monitoring a routine practice with every child and family. Have regular conversations with families, sharing mutual observations that includes the presence of strengths and any risks. Inquire with families about developmental screening at their child's pediatric primary care practice and suggest that parents can share results with their child’s primary care provider. And, finally, encourage families to contact Child Development Infoline to enroll in its Ages and Stages Monitoring Program. This program will be covered in part 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79363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Developmental screening, just like developmental awareness and promotion, involves all young children. The type of screening tool used and frequency of screening depends on the age of the child, as well as the preference of the Early Care and Education program or pediatric primary care provider. Each screening tool has its recommendations for best practice that should be followed.</a:t>
            </a:r>
          </a:p>
          <a:p>
            <a:pPr marL="0" indent="0">
              <a:buFont typeface="Arial" panose="020B0604020202020204" pitchFamily="34" charset="0"/>
              <a:buNone/>
            </a:pPr>
            <a:r>
              <a:rPr lang="en-US" b="1" baseline="0" dirty="0" smtClean="0"/>
              <a:t>	 </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15</a:t>
            </a:fld>
            <a:endParaRPr lang="en-US" dirty="0"/>
          </a:p>
        </p:txBody>
      </p:sp>
    </p:spTree>
    <p:extLst>
      <p:ext uri="{BB962C8B-B14F-4D97-AF65-F5344CB8AC3E}">
        <p14:creationId xmlns:p14="http://schemas.microsoft.com/office/powerpoint/2010/main" val="324537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pPr>
            <a:r>
              <a:rPr lang="en-US" b="0" i="0" dirty="0" smtClean="0">
                <a:solidFill>
                  <a:srgbClr val="545454"/>
                </a:solidFill>
                <a:effectLst/>
              </a:rPr>
              <a:t>Developmental screening </a:t>
            </a:r>
            <a:r>
              <a:rPr lang="en-US" b="0" dirty="0" smtClean="0">
                <a:solidFill>
                  <a:srgbClr val="545454"/>
                </a:solidFill>
                <a:effectLst/>
              </a:rPr>
              <a:t>is a brief check to tell if a child is learning basic skills when he or she should, or if there are delays.</a:t>
            </a:r>
            <a:r>
              <a:rPr lang="en-US" b="0" i="1" dirty="0" smtClean="0">
                <a:solidFill>
                  <a:srgbClr val="545454"/>
                </a:solidFill>
                <a:effectLst/>
              </a:rPr>
              <a:t> </a:t>
            </a:r>
            <a:r>
              <a:rPr lang="en-US" dirty="0" smtClean="0"/>
              <a:t>A developmental screening takes just a few minutes to complete with a simple screening form</a:t>
            </a:r>
            <a:r>
              <a:rPr lang="en-US" baseline="0" dirty="0" smtClean="0"/>
              <a:t>. </a:t>
            </a:r>
            <a:r>
              <a:rPr lang="en-US" dirty="0" smtClean="0"/>
              <a:t>There are a number of developmental screening tools, but they share a common purpose: to make sure that a child is on the right developmental path. A developmental screening is not intended to diagnose a child, but rather, to use observations and developmental milestones as a means to identify concrete concerns about a child’s development.</a:t>
            </a:r>
          </a:p>
          <a:p>
            <a:pPr eaLnBrk="1" hangingPunct="1">
              <a:spcBef>
                <a:spcPts val="0"/>
              </a:spcBef>
            </a:pPr>
            <a:endParaRPr lang="en-US" sz="1200" b="1" dirty="0" smtClean="0"/>
          </a:p>
        </p:txBody>
      </p:sp>
      <p:sp>
        <p:nvSpPr>
          <p:cNvPr id="4" name="Slide Number Placeholder 3"/>
          <p:cNvSpPr>
            <a:spLocks noGrp="1"/>
          </p:cNvSpPr>
          <p:nvPr>
            <p:ph type="sldNum" sz="quarter" idx="10"/>
          </p:nvPr>
        </p:nvSpPr>
        <p:spPr/>
        <p:txBody>
          <a:bodyPr/>
          <a:lstStyle/>
          <a:p>
            <a:fld id="{6DA1D15A-729D-400A-86F5-FD2BE9E3A00C}" type="slidenum">
              <a:rPr lang="en-US"/>
              <a:t>16</a:t>
            </a:fld>
            <a:endParaRPr lang="en-US" dirty="0"/>
          </a:p>
        </p:txBody>
      </p:sp>
    </p:spTree>
    <p:extLst>
      <p:ext uri="{BB962C8B-B14F-4D97-AF65-F5344CB8AC3E}">
        <p14:creationId xmlns:p14="http://schemas.microsoft.com/office/powerpoint/2010/main" val="2859890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key to establish relationships with families first and empower their awareness of development and how they can promote optimal development in their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message will ideally be embraced and practiced by Early Care and Education and health care providers. One way this happens, is to provide developmental information at the initial visit and periodically throughout the year, as well as implement regular developmental screening practices. The overarching message communicated to families is that intentionally doing things to promote development is good for all children. </a:t>
            </a:r>
          </a:p>
          <a:p>
            <a:endParaRPr lang="en-US" i="0" dirty="0"/>
          </a:p>
        </p:txBody>
      </p:sp>
      <p:sp>
        <p:nvSpPr>
          <p:cNvPr id="4" name="Slide Number Placeholder 3"/>
          <p:cNvSpPr>
            <a:spLocks noGrp="1"/>
          </p:cNvSpPr>
          <p:nvPr>
            <p:ph type="sldNum" sz="quarter" idx="10"/>
          </p:nvPr>
        </p:nvSpPr>
        <p:spPr/>
        <p:txBody>
          <a:bodyPr/>
          <a:lstStyle/>
          <a:p>
            <a:fld id="{6DA1D15A-729D-400A-86F5-FD2BE9E3A00C}" type="slidenum">
              <a:rPr lang="en-US"/>
              <a:t>17</a:t>
            </a:fld>
            <a:endParaRPr lang="en-US" dirty="0"/>
          </a:p>
        </p:txBody>
      </p:sp>
    </p:spTree>
    <p:extLst>
      <p:ext uri="{BB962C8B-B14F-4D97-AF65-F5344CB8AC3E}">
        <p14:creationId xmlns:p14="http://schemas.microsoft.com/office/powerpoint/2010/main" val="1757083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Several nationally</a:t>
            </a:r>
            <a:r>
              <a:rPr lang="en-US" b="0" baseline="0" dirty="0" smtClean="0"/>
              <a:t> </a:t>
            </a:r>
            <a:r>
              <a:rPr lang="en-US" b="0" dirty="0" smtClean="0"/>
              <a:t>recognized</a:t>
            </a:r>
            <a:r>
              <a:rPr lang="en-US" b="0" baseline="0" dirty="0" smtClean="0"/>
              <a:t> professional organizations strongly recommend developmental monitoring and screening for all children during the early years.</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Caring for Our Children was a joint effort of the American Public Health Association, the American Academy of Pediatrics and the National Resource Center for Health and Safety in Child Care. It includes evidence based standards to ensure healthy, safe, and developmentally appropriate early care and education. It recognizes the importance of parent engagement and consent for screening conducted in early care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Head Start Performance Standards require that within 45 days of a child’s entry into a program, the grantee must perform age appropriate screening for developmental, sensory and behavioral concerns and assist families with services if needed. </a:t>
            </a:r>
            <a:endParaRPr kumimoji="0" lang="en-US"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National Association for the Education of Young Children includes developmental screening and monitoring among emerging criteria for accreditation. </a:t>
            </a:r>
          </a:p>
          <a:p>
            <a:endParaRPr lang="en-US" b="0" baseline="0" dirty="0" smtClean="0"/>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US" b="0" baseline="0" dirty="0" smtClean="0"/>
          </a:p>
          <a:p>
            <a:endParaRPr lang="en-US" b="0" baseline="0" dirty="0" smtClean="0"/>
          </a:p>
          <a:p>
            <a:endParaRPr lang="en-US" b="0" i="1" dirty="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21181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CT Office of Early Childhood Licensing regulations require that early care and education centers, including Head Start programs, have a health consultant, who must be a registered nurse, nurse practitioner, physician or physician assistant. As you can see listed here, the schedule of health consultant visits is determined by the ages of the children enrolled in the center.</a:t>
            </a:r>
          </a:p>
          <a:p>
            <a:endParaRPr lang="en-US" b="0" baseline="0" dirty="0" smtClean="0"/>
          </a:p>
          <a:p>
            <a:r>
              <a:rPr lang="en-US" b="0" baseline="0" dirty="0" smtClean="0"/>
              <a:t>ECE centers are also required to have an education, social service, nutrition and oral health consultant. </a:t>
            </a:r>
          </a:p>
          <a:p>
            <a:endParaRPr lang="en-US" b="0" baseline="0" dirty="0" smtClean="0"/>
          </a:p>
          <a:p>
            <a:r>
              <a:rPr lang="en-US" b="0" baseline="0" dirty="0" smtClean="0"/>
              <a:t>The Early Childhood Consultation Partnership is available statewide and provides free early childhood mental health consultation services to ECE programs on an as needed basis.  </a:t>
            </a:r>
          </a:p>
          <a:p>
            <a:endParaRPr lang="en-US" b="0" baseline="0" dirty="0" smtClean="0"/>
          </a:p>
          <a:p>
            <a:r>
              <a:rPr lang="en-US" b="0" dirty="0" smtClean="0"/>
              <a:t>In</a:t>
            </a:r>
            <a:r>
              <a:rPr lang="en-US" b="0" baseline="0" dirty="0" smtClean="0"/>
              <a:t> collaboration with families, health care providers, and ECE providers, health consultants can play an important role in facilitating developmental monitoring and screening. </a:t>
            </a:r>
          </a:p>
          <a:p>
            <a:endParaRPr lang="en-US" b="0" baseline="0" dirty="0" smtClean="0"/>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8306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mn-lt"/>
              </a:rPr>
              <a:t>The presentation’s overall purpose </a:t>
            </a:r>
            <a:r>
              <a:rPr lang="en-US" b="0" baseline="0" dirty="0" smtClean="0">
                <a:latin typeface="+mn-lt"/>
              </a:rPr>
              <a:t>is to promote awareness and implementation of universal developmental monitoring, screening, and follow up in order to maximize young children’s development.</a:t>
            </a:r>
            <a:endParaRPr lang="en-US" b="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2</a:t>
            </a:fld>
            <a:endParaRPr lang="en-US" dirty="0"/>
          </a:p>
        </p:txBody>
      </p:sp>
    </p:spTree>
    <p:extLst>
      <p:ext uri="{BB962C8B-B14F-4D97-AF65-F5344CB8AC3E}">
        <p14:creationId xmlns:p14="http://schemas.microsoft.com/office/powerpoint/2010/main" val="61211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Pediatricians and Family Practice physicians, Pediatric and Family Nurse Practitioners, and Physician’s Assistants all provide health services to children, and </a:t>
            </a:r>
            <a:r>
              <a:rPr lang="en-US" i="0" dirty="0" smtClean="0"/>
              <a:t>just about 100% of children use health services during their early years. In fact, they cannot attend licensed child care</a:t>
            </a:r>
            <a:r>
              <a:rPr lang="en-US" i="0" baseline="0" dirty="0" smtClean="0"/>
              <a:t> unless </a:t>
            </a:r>
            <a:r>
              <a:rPr lang="en-US" i="0" dirty="0" smtClean="0"/>
              <a:t>the health provider first ensures that they are healthy enough to attend group care. Child health services present a great opportunity to monitor children’s development as well as screen children for behavioral and developmental delays and risks. Child health providers see children several times in the first years of life, and they establish long term relationships with children and their families. This continuous relationship  informs developmental monitoring and encourages families to ask questions, express concerns and learn about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8507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American Academy of Pediatrics urges all child health providers to implement ongoing developmental monitoring and to screen for risks and delays. The AAP recommends that child health providers employ developmental surveillance at every well child visit. Developmental surveillance includes: soliciting parental concerns, maintaining a longitudinal record of the child’s development, finding out about how others view the child’s development, and noting the child’s strengths. Child health providers are also well positioned to connect children and families to helpful services when there are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21</a:t>
            </a:fld>
            <a:endParaRPr lang="en-US"/>
          </a:p>
        </p:txBody>
      </p:sp>
    </p:spTree>
    <p:extLst>
      <p:ext uri="{BB962C8B-B14F-4D97-AF65-F5344CB8AC3E}">
        <p14:creationId xmlns:p14="http://schemas.microsoft.com/office/powerpoint/2010/main" val="874634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All</a:t>
            </a:r>
            <a:r>
              <a:rPr lang="en-US" b="0" baseline="0" dirty="0" smtClean="0"/>
              <a:t> young children should be enrolled in a health care home, that is, a pediatric or family practice, which provides the AAP’s recommended well child visits and comprehensive care. </a:t>
            </a:r>
          </a:p>
          <a:p>
            <a:endParaRPr lang="en-US" b="0" baseline="0" dirty="0" smtClean="0"/>
          </a:p>
          <a:p>
            <a:r>
              <a:rPr lang="en-US" b="0" baseline="0" dirty="0" smtClean="0"/>
              <a:t>During the first 5 years, children should have at least 12 well child visits. At each visit the health care provider should prompt a conversation with families and review developmental milestones, such as sitting, walking, and babbling, at each of those visits. </a:t>
            </a:r>
          </a:p>
          <a:p>
            <a:endParaRPr lang="en-US" b="0" baseline="0" dirty="0" smtClean="0"/>
          </a:p>
          <a:p>
            <a:r>
              <a:rPr lang="en-US" b="0" baseline="0" dirty="0" smtClean="0"/>
              <a:t>The AAP also recommends that screening be conducted at 9, 18, and 24 or 30 months of age. </a:t>
            </a:r>
            <a:endParaRPr lang="en-US" b="0" dirty="0" smtClean="0"/>
          </a:p>
          <a:p>
            <a:endParaRPr lang="en-US" b="0" baseline="0" dirty="0" smtClean="0"/>
          </a:p>
        </p:txBody>
      </p:sp>
      <p:sp>
        <p:nvSpPr>
          <p:cNvPr id="4" name="Slide Number Placeholder 3"/>
          <p:cNvSpPr>
            <a:spLocks noGrp="1"/>
          </p:cNvSpPr>
          <p:nvPr>
            <p:ph type="sldNum" sz="quarter" idx="10"/>
          </p:nvPr>
        </p:nvSpPr>
        <p:spPr/>
        <p:txBody>
          <a:bodyPr/>
          <a:lstStyle/>
          <a:p>
            <a:fld id="{6DA1D15A-729D-400A-86F5-FD2BE9E3A00C}" type="slidenum">
              <a:rPr lang="en-US"/>
              <a:t>22</a:t>
            </a:fld>
            <a:endParaRPr lang="en-US"/>
          </a:p>
        </p:txBody>
      </p:sp>
    </p:spTree>
    <p:extLst>
      <p:ext uri="{BB962C8B-B14F-4D97-AF65-F5344CB8AC3E}">
        <p14:creationId xmlns:p14="http://schemas.microsoft.com/office/powerpoint/2010/main" val="198229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child health provider is a great source of information about a child’s development, both for parents and for child care sites. One way that child health care providers can inform the discussion about an individual child’s development and behavioral is through communication with the Early Childhood Health Assessment Record, or the yellow form. All children attending licensed early care and education programs are required to have a completed health form on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health record is a good way for the family, child health care provider and ECE provider to communicate important health information, including developmental and behavioral information, and ensure that they are on the same page in meeting in the child’s needs in the ECE setting. Families complete the first page of the record, on which they can note any concerns that they have. The child health care provider reviews the parent’s responses on page one, completes page two and then adds immunization information. Page two asks providers specific questions about developmental and behavioral issues that could impact participation in child care. </a:t>
            </a:r>
            <a:r>
              <a:rPr kumimoji="0" lang="en-US" sz="1200" b="0" i="0" u="none" strike="noStrike" kern="1200" cap="none" spc="0" normalizeH="0" baseline="0" noProof="0" smtClean="0">
                <a:ln>
                  <a:noFill/>
                </a:ln>
                <a:solidFill>
                  <a:prstClr val="black"/>
                </a:solidFill>
                <a:effectLst/>
                <a:uLnTx/>
                <a:uFillTx/>
                <a:latin typeface="+mn-lt"/>
                <a:ea typeface="+mn-ea"/>
                <a:cs typeface="+mn-cs"/>
              </a:rPr>
              <a:t>It also asks about developmental screening.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11392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 2015, the Connecticut legislature passed a bill requiring child health providers to note whether or not they did a development screen on the health record. Hopefully, this legislation will help increase the accuracy of the health forms submitted to ECE centers and provide ECE sites with important information related to development and screening.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center-based ECE programs find that health forms are incomplete, they can work through their health consultants to improve completion and enhance sharing of information between the child health provider and ECE center.  </a:t>
            </a: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11392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mn-lt"/>
              </a:rPr>
              <a:t>Second</a:t>
            </a:r>
            <a:r>
              <a:rPr lang="en-US" b="0" baseline="0" dirty="0" smtClean="0">
                <a:latin typeface="+mn-lt"/>
              </a:rPr>
              <a:t> only to the immediate family, child care is the context in which early development unfolds.</a:t>
            </a:r>
            <a:endParaRPr lang="en-US" b="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25</a:t>
            </a:fld>
            <a:endParaRPr lang="en-US" dirty="0"/>
          </a:p>
        </p:txBody>
      </p:sp>
    </p:spTree>
    <p:extLst>
      <p:ext uri="{BB962C8B-B14F-4D97-AF65-F5344CB8AC3E}">
        <p14:creationId xmlns:p14="http://schemas.microsoft.com/office/powerpoint/2010/main" val="612113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Since approximately 12.5 million children are in early care and education settings, these </a:t>
            </a:r>
            <a:r>
              <a:rPr lang="en-US" sz="1200" b="0" baseline="0" dirty="0" smtClean="0">
                <a:solidFill>
                  <a:srgbClr val="1460AB"/>
                </a:solidFill>
                <a:latin typeface="+mn-lt"/>
              </a:rPr>
              <a:t>programs</a:t>
            </a:r>
            <a:r>
              <a:rPr lang="en-US" sz="1200" b="0" dirty="0" smtClean="0">
                <a:solidFill>
                  <a:srgbClr val="1460AB"/>
                </a:solidFill>
                <a:latin typeface="+mn-lt"/>
              </a:rPr>
              <a:t> are key partners.</a:t>
            </a:r>
            <a:r>
              <a:rPr lang="en-US" sz="1200" b="0" baseline="0" dirty="0" smtClean="0">
                <a:solidFill>
                  <a:srgbClr val="1460AB"/>
                </a:solidFill>
                <a:latin typeface="+mn-lt"/>
              </a:rPr>
              <a:t> Some of the valuable services they provide include: s</a:t>
            </a:r>
            <a:r>
              <a:rPr lang="en-US" sz="1200" dirty="0" smtClean="0">
                <a:latin typeface="+mn-lt"/>
              </a:rPr>
              <a:t>haring observations and</a:t>
            </a:r>
            <a:r>
              <a:rPr lang="en-US" sz="1200" baseline="0" dirty="0" smtClean="0">
                <a:latin typeface="+mn-lt"/>
              </a:rPr>
              <a:t> screening results; providing referral information and support; c</a:t>
            </a:r>
            <a:r>
              <a:rPr lang="en-US" sz="1200" dirty="0" smtClean="0">
                <a:latin typeface="+mn-lt"/>
              </a:rPr>
              <a:t>ommunicating and collaborating with service providers;</a:t>
            </a:r>
            <a:r>
              <a:rPr lang="en-US" sz="1200" baseline="0" dirty="0" smtClean="0">
                <a:latin typeface="+mn-lt"/>
              </a:rPr>
              <a:t> i</a:t>
            </a:r>
            <a:r>
              <a:rPr lang="en-US" sz="1200" dirty="0" smtClean="0">
                <a:latin typeface="+mn-lt"/>
              </a:rPr>
              <a:t>ndividualizing curriculum to meet a child’s developmental and behavioral</a:t>
            </a:r>
            <a:r>
              <a:rPr lang="en-US" sz="1200" baseline="0" dirty="0" smtClean="0">
                <a:latin typeface="+mn-lt"/>
              </a:rPr>
              <a:t> needs; empowering families and advocacy.  </a:t>
            </a:r>
            <a:endParaRPr lang="en-US" sz="1200" dirty="0" smtClean="0">
              <a:latin typeface="+mn-lt"/>
            </a:endParaRPr>
          </a:p>
          <a:p>
            <a:pPr marL="0" indent="0">
              <a:spcBef>
                <a:spcPts val="1600"/>
              </a:spcBef>
              <a:buFont typeface="Arial" panose="020B0604020202020204" pitchFamily="34" charset="0"/>
              <a:buNone/>
            </a:pPr>
            <a:endParaRPr lang="en-US" sz="800" b="0" dirty="0" smtClean="0"/>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n-US" sz="800" b="0" i="0" u="none" strike="noStrike" kern="1200" cap="none" spc="0" normalizeH="0" baseline="0" noProof="0" dirty="0" smtClean="0">
              <a:ln>
                <a:noFill/>
              </a:ln>
              <a:solidFill>
                <a:prstClr val="black"/>
              </a:solidFill>
              <a:effectLst/>
              <a:uLnTx/>
              <a:uFillTx/>
              <a:latin typeface="Franklin Gothic Book"/>
              <a:ea typeface="+mn-ea"/>
              <a:cs typeface="+mn-cs"/>
            </a:endParaRPr>
          </a:p>
          <a:p>
            <a:endParaRPr lang="en-US" b="0" i="1" dirty="0"/>
          </a:p>
        </p:txBody>
      </p:sp>
      <p:sp>
        <p:nvSpPr>
          <p:cNvPr id="4" name="Slide Number Placeholder 3"/>
          <p:cNvSpPr>
            <a:spLocks noGrp="1"/>
          </p:cNvSpPr>
          <p:nvPr>
            <p:ph type="sldNum" sz="quarter" idx="10"/>
          </p:nvPr>
        </p:nvSpPr>
        <p:spPr/>
        <p:txBody>
          <a:bodyPr/>
          <a:lstStyle/>
          <a:p>
            <a:fld id="{6DA1D15A-729D-400A-86F5-FD2BE9E3A00C}" type="slidenum">
              <a:rPr lang="en-US"/>
              <a:t>26</a:t>
            </a:fld>
            <a:endParaRPr lang="en-US" dirty="0"/>
          </a:p>
        </p:txBody>
      </p:sp>
    </p:spTree>
    <p:extLst>
      <p:ext uri="{BB962C8B-B14F-4D97-AF65-F5344CB8AC3E}">
        <p14:creationId xmlns:p14="http://schemas.microsoft.com/office/powerpoint/2010/main" val="258228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purpose of developmental screening and the appropriate tools for this process is important.</a:t>
            </a:r>
            <a:r>
              <a:rPr lang="en-US" baseline="0" dirty="0" smtClean="0"/>
              <a:t> Since developmental screening focuses on developmental milestones and concerns, and provides information about the need for further assessment, it is most accurately viewed as one component of a comprehensive assessment system and must be differentiated from other assessment processes and tools.</a:t>
            </a:r>
          </a:p>
          <a:p>
            <a:endParaRPr lang="en-US" dirty="0" smtClean="0"/>
          </a:p>
          <a:p>
            <a:r>
              <a:rPr lang="en-US" dirty="0" smtClean="0"/>
              <a:t>Developmental screening information is used to determine the need for further assessment</a:t>
            </a:r>
            <a:r>
              <a:rPr lang="en-US" baseline="0" dirty="0" smtClean="0"/>
              <a:t> and </a:t>
            </a:r>
            <a:r>
              <a:rPr lang="en-US" dirty="0" smtClean="0"/>
              <a:t>incorporates the</a:t>
            </a:r>
            <a:r>
              <a:rPr lang="en-US" baseline="0" dirty="0" smtClean="0"/>
              <a:t> following features: first, they are appropriate for any setting; secondly, they be completed by families, pediatricians, or Early Care and Education providers, and finally, they are brief, norm-referenced tools. </a:t>
            </a:r>
            <a:r>
              <a:rPr lang="en-US" dirty="0" smtClean="0"/>
              <a:t>Examples of these tools include: Ages and Stages Questionnaires, Devereux Early Childhood Assessment Program, and Early Screening Inventory Revised.</a:t>
            </a: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6160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diagram illustrates the process of developmental screening progressing along two paths. </a:t>
            </a:r>
            <a:endParaRPr lang="en-US" sz="1100" dirty="0" smtClean="0"/>
          </a:p>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When screening indicates </a:t>
            </a:r>
            <a:r>
              <a:rPr lang="en-US" sz="1100" u="none" dirty="0" smtClean="0"/>
              <a:t>no </a:t>
            </a:r>
            <a:r>
              <a:rPr lang="en-US" sz="1100" dirty="0" smtClean="0"/>
              <a:t>current concerns, then ongoing monitoring using a formative assessment process or regular screening is appropriate. A formative assessment process considers children’s progress toward early learning  and development standards, which address the broad scope of what children should know and be able to do. The information collected guides how adults support children's ongoing growth and development through curriculum and instruction. It is an ongoing process, best done in a systematic way using  standardized tools, such as the CT Preschool Assessment Framework.</a:t>
            </a:r>
          </a:p>
          <a:p>
            <a:endParaRPr lang="en-US" sz="1100" dirty="0" smtClean="0"/>
          </a:p>
          <a:p>
            <a:r>
              <a:rPr lang="en-US" sz="1100" dirty="0" smtClean="0"/>
              <a:t>If </a:t>
            </a:r>
            <a:r>
              <a:rPr lang="en-US" sz="1100" dirty="0"/>
              <a:t>screening indicates a need for further evaluation, then a diagnostic evaluation is completed. </a:t>
            </a:r>
            <a:r>
              <a:rPr lang="en-US" sz="1100" dirty="0" smtClean="0"/>
              <a:t>This</a:t>
            </a:r>
            <a:r>
              <a:rPr lang="en-US" sz="1100" baseline="0" dirty="0" smtClean="0"/>
              <a:t> process </a:t>
            </a:r>
            <a:r>
              <a:rPr lang="en-US" sz="1100" dirty="0" smtClean="0"/>
              <a:t>compares </a:t>
            </a:r>
            <a:r>
              <a:rPr lang="en-US" sz="1100" dirty="0"/>
              <a:t>each child’s abilities to standard developmental expectations or looks deeply at specific areas of concern. It is designed to provide more specific detailed information </a:t>
            </a:r>
            <a:r>
              <a:rPr lang="en-US" sz="1100" dirty="0" smtClean="0"/>
              <a:t>or </a:t>
            </a:r>
            <a:r>
              <a:rPr lang="en-US" sz="1100" dirty="0"/>
              <a:t>to determine the existence of a developmental delay. Examples of assessment tools include:  the Battelle Developmental Inventory, the Peabody Motor Scales, and the Preschool Language Scale.</a:t>
            </a:r>
          </a:p>
          <a:p>
            <a:r>
              <a:rPr lang="en-US" sz="1100" dirty="0"/>
              <a:t> </a:t>
            </a:r>
          </a:p>
          <a:p>
            <a:r>
              <a:rPr lang="en-US" sz="1100" dirty="0" smtClean="0"/>
              <a:t>For </a:t>
            </a:r>
            <a:r>
              <a:rPr lang="en-US" sz="1100" dirty="0"/>
              <a:t>children with </a:t>
            </a:r>
            <a:r>
              <a:rPr lang="en-US" sz="1100" dirty="0" smtClean="0"/>
              <a:t>identified </a:t>
            </a:r>
            <a:r>
              <a:rPr lang="en-US" sz="1100" dirty="0"/>
              <a:t>needs, connection to services is the next step. Birth to Three or early care and </a:t>
            </a:r>
            <a:r>
              <a:rPr lang="en-US" sz="1100" dirty="0" smtClean="0"/>
              <a:t>education </a:t>
            </a:r>
            <a:r>
              <a:rPr lang="en-US" sz="1100" dirty="0"/>
              <a:t>providers may work with families to identify priorities and develop </a:t>
            </a:r>
            <a:r>
              <a:rPr lang="en-US" sz="1100" dirty="0" smtClean="0"/>
              <a:t>goals. </a:t>
            </a:r>
            <a:endParaRPr lang="en-US" sz="1100" dirty="0"/>
          </a:p>
          <a:p>
            <a:endParaRPr lang="en-US" dirty="0"/>
          </a:p>
        </p:txBody>
      </p:sp>
      <p:sp>
        <p:nvSpPr>
          <p:cNvPr id="4" name="Slide Number Placeholder 3"/>
          <p:cNvSpPr>
            <a:spLocks noGrp="1"/>
          </p:cNvSpPr>
          <p:nvPr>
            <p:ph type="sldNum" sz="quarter" idx="10"/>
          </p:nvPr>
        </p:nvSpPr>
        <p:spPr/>
        <p:txBody>
          <a:bodyPr/>
          <a:lstStyle/>
          <a:p>
            <a:fld id="{2314379F-5C9F-4226-8734-E6E93AD5D4B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5958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It is important to find the right screening tool to fit the children in your care and the staff that will be administering the tool.  Provide staff training on standardized administration, scoring and interpreting results, and how to share that information in conversations with families.  </a:t>
            </a:r>
          </a:p>
          <a:p>
            <a:endParaRPr lang="en-US" b="0" dirty="0" smtClean="0"/>
          </a:p>
          <a:p>
            <a:r>
              <a:rPr lang="en-US" b="0" dirty="0" smtClean="0"/>
              <a:t>Provide information for families on developmental screening activities - such as what, why, how, when and where it will be completed, their role in obtaining an accurate picture of their child’s development, and what to expect from their follow-up conversations with Early Care and Education providers.  </a:t>
            </a:r>
          </a:p>
          <a:p>
            <a:endParaRPr lang="en-US" b="0" dirty="0" smtClean="0"/>
          </a:p>
          <a:p>
            <a:r>
              <a:rPr lang="en-US" b="0" dirty="0" smtClean="0"/>
              <a:t>Establish a protocol for monitoring completion of developmental screening activities. Regularly notice successes</a:t>
            </a:r>
            <a:r>
              <a:rPr lang="en-US" b="0" baseline="0" dirty="0" smtClean="0"/>
              <a:t> </a:t>
            </a:r>
            <a:r>
              <a:rPr lang="en-US" b="0" dirty="0" smtClean="0"/>
              <a:t>and areas for improvement.</a:t>
            </a:r>
          </a:p>
          <a:p>
            <a:endParaRPr lang="en-US" b="0" baseline="0" dirty="0" smtClean="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637659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intended</a:t>
            </a:r>
            <a:r>
              <a:rPr lang="en-US" b="0" baseline="0" dirty="0" smtClean="0"/>
              <a:t> </a:t>
            </a:r>
            <a:r>
              <a:rPr lang="en-US" b="0" dirty="0" smtClean="0"/>
              <a:t>audience consists</a:t>
            </a:r>
            <a:r>
              <a:rPr lang="en-US" b="0" baseline="0" dirty="0" smtClean="0"/>
              <a:t> of all disciplines of early childhood consultants, other early childhood support professionals, and Early Care and Education providers and administrators.</a:t>
            </a:r>
          </a:p>
          <a:p>
            <a:endParaRPr lang="en-US" b="0" baseline="0" dirty="0" smtClean="0"/>
          </a:p>
          <a:p>
            <a:r>
              <a:rPr lang="en-US" b="0" baseline="0" dirty="0" smtClean="0"/>
              <a:t>For the purposes of this series</a:t>
            </a:r>
            <a:r>
              <a:rPr lang="en-US" b="0" baseline="0" smtClean="0"/>
              <a:t>, Early </a:t>
            </a:r>
            <a:r>
              <a:rPr lang="en-US" b="0" baseline="0" dirty="0" smtClean="0"/>
              <a:t>Care and Education </a:t>
            </a:r>
            <a:r>
              <a:rPr lang="en-US" b="0" baseline="0" smtClean="0"/>
              <a:t>providers refer </a:t>
            </a:r>
            <a:r>
              <a:rPr lang="en-US" b="0" baseline="0" dirty="0" smtClean="0"/>
              <a:t>to all early childhood settings where young children are receiving care and/or education. These settings include: center-based programs, family child care, preschool, Early Head Start and Head Start programs, and the like.</a:t>
            </a:r>
          </a:p>
          <a:p>
            <a:endParaRPr lang="en-US" b="0" baseline="0" dirty="0" smtClean="0"/>
          </a:p>
          <a:p>
            <a:r>
              <a:rPr lang="en-US" b="0" baseline="0" dirty="0" smtClean="0"/>
              <a:t>Parents and families can benefit from the information included in the toolkit. </a:t>
            </a:r>
          </a:p>
          <a:p>
            <a:r>
              <a:rPr lang="en-US" b="0" baseline="0" dirty="0" smtClean="0"/>
              <a:t> </a:t>
            </a:r>
          </a:p>
          <a:p>
            <a:endParaRPr lang="en-US" b="0" dirty="0"/>
          </a:p>
        </p:txBody>
      </p:sp>
      <p:sp>
        <p:nvSpPr>
          <p:cNvPr id="4" name="Slide Number Placeholder 3"/>
          <p:cNvSpPr>
            <a:spLocks noGrp="1"/>
          </p:cNvSpPr>
          <p:nvPr>
            <p:ph type="sldNum" sz="quarter" idx="10"/>
          </p:nvPr>
        </p:nvSpPr>
        <p:spPr/>
        <p:txBody>
          <a:bodyPr/>
          <a:lstStyle/>
          <a:p>
            <a:fld id="{6DA1D15A-729D-400A-86F5-FD2BE9E3A00C}" type="slidenum">
              <a:rPr lang="en-US"/>
              <a:t>3</a:t>
            </a:fld>
            <a:endParaRPr lang="en-US" dirty="0"/>
          </a:p>
        </p:txBody>
      </p:sp>
    </p:spTree>
    <p:extLst>
      <p:ext uri="{BB962C8B-B14F-4D97-AF65-F5344CB8AC3E}">
        <p14:creationId xmlns:p14="http://schemas.microsoft.com/office/powerpoint/2010/main" val="3400554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mn-lt"/>
                <a:ea typeface="Calibri"/>
                <a:cs typeface="Times New Roman"/>
              </a:rPr>
              <a:t>The intent of a policy is to demonstrate that an early childhood provider is committed to partnering with families to ensure positive outcomes for children.  It supports the program’s commitment to work with all families to engage in ongoing developmental monitoring and screening, as well as identifying potential delays early so that appropriate supports can be put in place. </a:t>
            </a:r>
          </a:p>
          <a:p>
            <a:pPr marL="0" marR="0">
              <a:lnSpc>
                <a:spcPct val="115000"/>
              </a:lnSpc>
              <a:spcBef>
                <a:spcPts val="0"/>
              </a:spcBef>
              <a:spcAft>
                <a:spcPts val="1000"/>
              </a:spcAft>
            </a:pPr>
            <a:endParaRPr lang="en-US" sz="1200" dirty="0" smtClean="0">
              <a:effectLst/>
              <a:latin typeface="+mn-lt"/>
              <a:ea typeface="Calibri"/>
              <a:cs typeface="Times New Roman"/>
            </a:endParaRPr>
          </a:p>
          <a:p>
            <a:pPr marL="0" marR="0">
              <a:lnSpc>
                <a:spcPct val="115000"/>
              </a:lnSpc>
              <a:spcBef>
                <a:spcPts val="0"/>
              </a:spcBef>
              <a:spcAft>
                <a:spcPts val="1000"/>
              </a:spcAft>
            </a:pPr>
            <a:r>
              <a:rPr lang="en-US" sz="1200" dirty="0" smtClean="0">
                <a:effectLst/>
                <a:latin typeface="+mn-lt"/>
                <a:ea typeface="Calibri"/>
                <a:cs typeface="Times New Roman"/>
              </a:rPr>
              <a:t>It is best to inform families of this policy and practice from the beginning of their child’s enrollment; this includes reviewing the policy with families, and placing information in the parent handbook. Give families the choice to opt out if they prefer.</a:t>
            </a:r>
            <a:endParaRPr lang="en-US" sz="12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33875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After the policy is developed, implementation can happen systematically. A developmental monitoring and screening practice helps providers to have a more formal way about thinking and approaching observations of young children. It is important to first determine practices that can be integrated into your program by reviewing checklists and developmental screening tools. Use guidelines and recommendations given by specific screening tools, such as the Ages and Stages Questionnaires.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Next, solicit feedback from teachers and parents on how they use the information; and then adjust as needed. </a:t>
            </a:r>
            <a:r>
              <a:rPr lang="en-US" sz="1100" dirty="0" smtClean="0"/>
              <a:t>Discuss with staff how to best incorporate new approaches</a:t>
            </a:r>
            <a:r>
              <a:rPr lang="en-US" sz="1100" baseline="0" dirty="0" smtClean="0"/>
              <a:t> </a:t>
            </a:r>
            <a:r>
              <a:rPr lang="en-US" sz="1100" dirty="0" smtClean="0"/>
              <a:t>into existing classroom practices. Review with staff how to share monitoring and</a:t>
            </a:r>
            <a:r>
              <a:rPr lang="en-US" sz="1100" baseline="0" dirty="0" smtClean="0"/>
              <a:t> screening information </a:t>
            </a:r>
            <a:r>
              <a:rPr lang="en-US" sz="1100" dirty="0" smtClean="0"/>
              <a:t>with parents, discuss concerns and offer community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611294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All screening activities can be supported by collaboration and regular communication among staff, encouraging family support and involvement, and using evidence-based tools.</a:t>
            </a:r>
          </a:p>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smtClean="0">
                <a:ln>
                  <a:noFill/>
                </a:ln>
                <a:solidFill>
                  <a:sysClr val="windowText" lastClr="000000"/>
                </a:solidFill>
                <a:effectLst/>
                <a:uLnTx/>
                <a:uFillTx/>
                <a:latin typeface="+mn-lt"/>
                <a:ea typeface="+mn-ea"/>
                <a:cs typeface="+mn-cs"/>
              </a:rPr>
              <a:t>An invaluable resource called Watch Me! is a free online training for early care and education providers, developed and hosted by the Centers for Disease Control and Prevention. P</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articipants learn why monitoring children’s development is important; why they have a unique and important role in developmental monitoring; how to easily monitor each child’s developmental milestones; and, how to talk with families about their child’s development. It can be accessed through the CDC website: www.cdc.gov/watchmetraining.</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0" indent="0">
              <a:buFont typeface="Arial" panose="020B0604020202020204" pitchFamily="34" charset="0"/>
              <a:buNone/>
            </a:pPr>
            <a:endParaRPr lang="en-US" b="0" dirty="0" smtClean="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554221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mn-lt"/>
              </a:rPr>
              <a:t>Although the type of screening</a:t>
            </a:r>
            <a:r>
              <a:rPr lang="en-US" b="0" baseline="0" dirty="0" smtClean="0">
                <a:latin typeface="+mn-lt"/>
              </a:rPr>
              <a:t> tool and method of administration may vary, families should be informed in clear terms of the screening results and what happens next. If the child is meeting milestones, continue to monitor development and conduct recommended screenings. As part of the conversation, ask families if they have any concerns about their child’s development. Also, offer resources, such as Child Development Infoline and the CDC’s Milestones Checklists and Milestone Moments booklet, to promote their child’s development at home.</a:t>
            </a:r>
            <a:endParaRPr lang="en-US" dirty="0">
              <a:latin typeface="Calibri"/>
            </a:endParaRPr>
          </a:p>
        </p:txBody>
      </p:sp>
      <p:sp>
        <p:nvSpPr>
          <p:cNvPr id="4" name="Slide Number Placeholder 3"/>
          <p:cNvSpPr>
            <a:spLocks noGrp="1"/>
          </p:cNvSpPr>
          <p:nvPr>
            <p:ph type="sldNum" sz="quarter" idx="10"/>
          </p:nvPr>
        </p:nvSpPr>
        <p:spPr/>
        <p:txBody>
          <a:bodyPr/>
          <a:lstStyle/>
          <a:p>
            <a:fld id="{6DA1D15A-729D-400A-86F5-FD2BE9E3A00C}" type="slidenum">
              <a:rPr lang="en-US"/>
              <a:t>33</a:t>
            </a:fld>
            <a:endParaRPr lang="en-US"/>
          </a:p>
        </p:txBody>
      </p:sp>
    </p:spTree>
    <p:extLst>
      <p:ext uri="{BB962C8B-B14F-4D97-AF65-F5344CB8AC3E}">
        <p14:creationId xmlns:p14="http://schemas.microsoft.com/office/powerpoint/2010/main" val="4074791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To ensure that </a:t>
            </a:r>
            <a:r>
              <a:rPr lang="en-US" b="0" baseline="0" dirty="0" smtClean="0"/>
              <a:t>every child has developmental screening and ongoing monitoring,  parents and families, pediatric primary health care providers, that is, pediatricians, family practice physicians, and nurse practitioners, ECE providers, and health consultants, must communicate and work together to accomplish this goal</a:t>
            </a:r>
            <a:r>
              <a:rPr lang="en-US" b="1" baseline="0" dirty="0" smtClean="0"/>
              <a:t>. </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a:t>34</a:t>
            </a:fld>
            <a:endParaRPr lang="en-US" dirty="0"/>
          </a:p>
        </p:txBody>
      </p:sp>
    </p:spTree>
    <p:extLst>
      <p:ext uri="{BB962C8B-B14F-4D97-AF65-F5344CB8AC3E}">
        <p14:creationId xmlns:p14="http://schemas.microsoft.com/office/powerpoint/2010/main" val="3916905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After the developmental screening is completed and a concern presents, further information by means of an assessment is needed to determine what, if any, delay is present. Entities who provide this service include the public schools’ early childhood assessment teams.</a:t>
            </a:r>
          </a:p>
          <a:p>
            <a:pPr marL="0" indent="0">
              <a:buFont typeface="Arial" panose="020B0604020202020204" pitchFamily="34" charset="0"/>
              <a:buNone/>
            </a:pPr>
            <a:r>
              <a:rPr lang="en-US" b="1" baseline="0" dirty="0" smtClean="0"/>
              <a:t>	</a:t>
            </a:r>
          </a:p>
          <a:p>
            <a:pPr marL="0" indent="0">
              <a:buFont typeface="Arial" panose="020B0604020202020204" pitchFamily="34" charset="0"/>
              <a:buNone/>
            </a:pPr>
            <a:r>
              <a:rPr lang="en-US" b="0" baseline="0" dirty="0" smtClean="0"/>
              <a:t>If a delay is present, or other needs are identified, the child and family will be connected to services as early as possible. Early intervention is essential in giving the child the best opportunity to grow and develop. Service types include Birth to Three and Preschool Special Education.</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The following slides review this in further detail.</a:t>
            </a:r>
          </a:p>
          <a:p>
            <a:pPr marL="0" indent="0">
              <a:buFont typeface="Arial" panose="020B0604020202020204" pitchFamily="34" charset="0"/>
              <a:buNone/>
            </a:pPr>
            <a:r>
              <a:rPr lang="en-US" baseline="0" dirty="0" smtClean="0"/>
              <a:t>	</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35</a:t>
            </a:fld>
            <a:endParaRPr lang="en-US" dirty="0"/>
          </a:p>
        </p:txBody>
      </p:sp>
    </p:spTree>
    <p:extLst>
      <p:ext uri="{BB962C8B-B14F-4D97-AF65-F5344CB8AC3E}">
        <p14:creationId xmlns:p14="http://schemas.microsoft.com/office/powerpoint/2010/main" val="3245371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mn-lt"/>
              </a:rPr>
              <a:t>Although the type of screening</a:t>
            </a:r>
            <a:r>
              <a:rPr lang="en-US" b="0" baseline="0" dirty="0" smtClean="0">
                <a:latin typeface="+mn-lt"/>
              </a:rPr>
              <a:t> tool and method of administration may vary, families should be informed in clear terms of the screening results and what happens next. If the child is meeting milestones, continue to monitor development and conduct recommended screenings. As part of the conversation, ask families if they have any concerns about their child’s development. Also, offer resources, such as Child Development Infoline and the CDC’s Milestones Checklists and Milestone Moments booklet, to promote their child’s development at home.</a:t>
            </a:r>
            <a:endParaRPr lang="en-US" dirty="0">
              <a:latin typeface="Calibri"/>
            </a:endParaRPr>
          </a:p>
        </p:txBody>
      </p:sp>
      <p:sp>
        <p:nvSpPr>
          <p:cNvPr id="4" name="Slide Number Placeholder 3"/>
          <p:cNvSpPr>
            <a:spLocks noGrp="1"/>
          </p:cNvSpPr>
          <p:nvPr>
            <p:ph type="sldNum" sz="quarter" idx="10"/>
          </p:nvPr>
        </p:nvSpPr>
        <p:spPr/>
        <p:txBody>
          <a:bodyPr/>
          <a:lstStyle/>
          <a:p>
            <a:fld id="{6DA1D15A-729D-400A-86F5-FD2BE9E3A00C}" type="slidenum">
              <a:rPr lang="en-US"/>
              <a:t>36</a:t>
            </a:fld>
            <a:endParaRPr lang="en-US"/>
          </a:p>
        </p:txBody>
      </p:sp>
    </p:spTree>
    <p:extLst>
      <p:ext uri="{BB962C8B-B14F-4D97-AF65-F5344CB8AC3E}">
        <p14:creationId xmlns:p14="http://schemas.microsoft.com/office/powerpoint/2010/main" val="4074791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a:t>
            </a:r>
            <a:r>
              <a:rPr lang="en-US" b="0" baseline="0" dirty="0" smtClean="0"/>
              <a:t> screening results indicate that the child may have a developmental lag in one or more areas, it is still important to talk about the positive areas of development first. Then review the result concerns with the family, emphasizing that the screening tool only tests if a more in-depth evaluation is needed. This in-depth evaluation will show if services are needed to address the delay in development. The earlier these services begin for the child, the better it is for the child’s development.</a:t>
            </a:r>
          </a:p>
          <a:p>
            <a:endParaRPr lang="en-US" b="0" dirty="0" smtClean="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412119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Encourage families to share the results with the child’s pediatric primary care provider, who should also be supporting further evaluation to ensure the child’s healthy development. Encourage permission for the ECE provider to discuss with primary care health provider.</a:t>
            </a:r>
          </a:p>
          <a:p>
            <a:endParaRPr lang="en-US" b="0" baseline="0" dirty="0" smtClean="0"/>
          </a:p>
          <a:p>
            <a:endParaRPr lang="en-US" b="0" dirty="0" smtClean="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4121193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suspect a child has a developmental delay,</a:t>
            </a:r>
            <a:r>
              <a:rPr lang="en-US" baseline="0" dirty="0" smtClean="0"/>
              <a:t> </a:t>
            </a:r>
            <a:r>
              <a:rPr lang="en-US" dirty="0" smtClean="0"/>
              <a:t>this sample conversation called “Tips</a:t>
            </a:r>
            <a:r>
              <a:rPr lang="en-US" baseline="0" dirty="0" smtClean="0"/>
              <a:t> for Talking with Parents” </a:t>
            </a:r>
            <a:r>
              <a:rPr lang="en-US" dirty="0" smtClean="0"/>
              <a:t>can give you ideas of how to talk with the child’s parent or guardian.</a:t>
            </a:r>
            <a:r>
              <a:rPr lang="en-US" baseline="0" dirty="0" smtClean="0"/>
              <a:t> Creating and maintaining a partnership with families is a critical component and greatly benefits the child, family and provider. </a:t>
            </a:r>
          </a:p>
          <a:p>
            <a:endParaRPr lang="en-US" baseline="0" dirty="0" smtClean="0"/>
          </a:p>
          <a:p>
            <a:r>
              <a:rPr lang="en-US" baseline="0" dirty="0" smtClean="0"/>
              <a:t>Samples of these Tip Sheets are located in the Toolkit. Additional resources are available on the Act Early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28328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Approximately</a:t>
            </a:r>
            <a:r>
              <a:rPr lang="en-US" b="0" baseline="0" dirty="0" smtClean="0"/>
              <a:t> 15% of children ages 3 to 17 years old either have a developmental delay or at risk for a delay, such as language delay, attention disorder, or social and emotional delay. </a:t>
            </a:r>
          </a:p>
          <a:p>
            <a:endParaRPr lang="en-US" b="0" baseline="0" dirty="0" smtClean="0"/>
          </a:p>
          <a:p>
            <a:r>
              <a:rPr lang="en-US" b="0" baseline="0" dirty="0" smtClean="0"/>
              <a:t>Children living in poverty or in the child welfare system, particularly those who have experienced abuse or neglect, are more likely to have developmental delays due to the circumstances of their environment. </a:t>
            </a:r>
            <a:endParaRPr lang="en-US" b="0" dirty="0" smtClean="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33635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completed a screening and a concern is identified, there are resources available</a:t>
            </a:r>
            <a:r>
              <a:rPr lang="en-US" baseline="0" dirty="0" smtClean="0"/>
              <a:t> to help connect families to services.  Child Development Infoline (referred to as CDI) is a free statewide resource for connecting children and their families to a variety of services including Birth to Three, Early Childhood Special Education, Children and Youth with Special Health Care Needs, Help Me Grow and Ages and Stages.  </a:t>
            </a:r>
          </a:p>
          <a:p>
            <a:endParaRPr lang="en-US" baseline="0" dirty="0" smtClean="0"/>
          </a:p>
          <a:p>
            <a:r>
              <a:rPr lang="en-US" baseline="0" dirty="0" smtClean="0"/>
              <a:t>Ways to access CDI include: calling the 800 number, using the CDI website or using the CT Birth to Three website.  There are care coordinators at CDI who can help families understand their options and help connect to services.  The care coordinators will also offer to follow up with families to make sure they got connected to the services.  </a:t>
            </a:r>
            <a:endParaRPr lang="en-US" dirty="0"/>
          </a:p>
        </p:txBody>
      </p:sp>
      <p:sp>
        <p:nvSpPr>
          <p:cNvPr id="4" name="Slide Number Placeholder 3"/>
          <p:cNvSpPr>
            <a:spLocks noGrp="1"/>
          </p:cNvSpPr>
          <p:nvPr>
            <p:ph type="sldNum" sz="quarter" idx="10"/>
          </p:nvPr>
        </p:nvSpPr>
        <p:spPr/>
        <p:txBody>
          <a:bodyPr/>
          <a:lstStyle/>
          <a:p>
            <a:fld id="{3A8F6B5C-7F88-48C7-86E1-92EDF75E19A0}"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309423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Call Child Development Infoline with any questions or concerns about a child’s development or behavior.  CDI also helps pregnant women connect to pregnancy related supports, health care providers, health insurance, home visiting, baby items,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care coordinators at CDI work with each family to find the best services available to meet their needs, including connecting to community resources, family support and education programs, and the Ages &amp; Stages Developmental Monitoring Program, which helps families track their children’s development over time and screen for possible delays.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Families can also receive information on various topics related to their child’s development, such as managing difficult behavior, toilet training, sleep issues, promoting language development, and typical developmental milestone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Follow-up is offered to ensure connections to services have been made, and that the family’s needs have been met.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24114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CDI is the single point of entry into CT’s Birth to Three System, which is available to support children under the age of 3 and their families if developmental concerns are identified.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CDI can also help families connect to Early Childhood Special Education services in their town when children are 45 days shy of their 3</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rd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birthday through age 5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Families can monitor their child’s development through Help Me Grow’s free service:  the Ages and Stages Child Monitoring Program – this includes access to the developmental and social-emotional questionnaires. When parents sign up, they receive a questionnaire every few months. Just by answering a few questions, they can keep track of their child’s development from </a:t>
            </a:r>
            <a:r>
              <a:rPr kumimoji="0" lang="en-US" sz="1200" b="0" i="0" u="none" strike="noStrike" kern="1200" cap="none" spc="0" normalizeH="0" baseline="0" noProof="0" dirty="0" smtClean="0">
                <a:ln>
                  <a:noFill/>
                </a:ln>
                <a:solidFill>
                  <a:srgbClr val="FF0000"/>
                </a:solidFill>
                <a:effectLst/>
                <a:uLnTx/>
                <a:uFillTx/>
                <a:latin typeface="+mn-lt"/>
                <a:ea typeface="+mn-ea"/>
                <a:cs typeface="+mn-cs"/>
              </a:rPr>
              <a:t>4 months to 5 years old. After each questionnaire is returned, parents are contacted with information about their child’s development, along with fun learning activities to do with their child. Connections to community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services and resources may also be provided.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Children and Youth with Special Health Care Needs program offers more extensive care coordination for children with chronic health, behavioral health or physical conditions requiring more supports than other children the same age.   Regional Medical Home Initiative hubs have been set up to provide this care coordination.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924114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things you may want to know about CDI.  The care coordinators who answer the calls have backgrounds in early childhood, special education or human services.  They also receive ongoing training to make sure they know and understand the service delivery systems, and have the most up to date resources to share with families.  CDI is staffed Monday through Friday and provides an opportunity to leave a message, which will be responded to within a day. Bilingual staff (English and Spanish) and access to a language line are also available.  If a referral to a service is made by someone other than the family, care coordinators will call the family to discuss the referral.  They will let the referral source know what happened with their referral.  </a:t>
            </a: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5185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Because Child Development Infoline is part of 2-1-1, they have access to all the resources maintained in the 2-1-1 database.  They also do the legwork for the family to find the most appropriate resource for the needs the family identifies and offer to follow up on the resource given.  </a:t>
            </a:r>
          </a:p>
          <a:p>
            <a:endParaRPr lang="en-US" baseline="0" dirty="0" smtClean="0"/>
          </a:p>
          <a:p>
            <a:r>
              <a:rPr lang="en-US" baseline="0" dirty="0" smtClean="0"/>
              <a:t>Data is collected on child and family needs, as well as gaps and barriers to services, which is shared with funders and policy makers.  </a:t>
            </a:r>
          </a:p>
          <a:p>
            <a:endParaRPr lang="en-US" baseline="0" dirty="0" smtClean="0"/>
          </a:p>
          <a:p>
            <a:r>
              <a:rPr lang="en-US" baseline="0" dirty="0" smtClean="0"/>
              <a:t>Care coordinators use a strengthening families approach to working with families and work to build parental resiliency, facilitating social connections, providing concrete support in times of need, increasing knowledge of parenting and child development, and encouraging the social and emotional competence of children. </a:t>
            </a:r>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5185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a:t>
            </a:r>
            <a:r>
              <a:rPr lang="en-US" baseline="0" dirty="0" smtClean="0"/>
              <a:t> Me Grow is a free service of the Connecticut Office of Early Childhood, that o</a:t>
            </a:r>
            <a:r>
              <a:rPr lang="en-US" dirty="0" smtClean="0"/>
              <a:t>ffers a wide</a:t>
            </a:r>
            <a:r>
              <a:rPr lang="en-US" baseline="0" dirty="0" smtClean="0"/>
              <a:t> variety of topical information </a:t>
            </a:r>
            <a:r>
              <a:rPr lang="en-US" dirty="0" smtClean="0"/>
              <a:t>starting from pregnancy through early childhood.</a:t>
            </a:r>
            <a:r>
              <a:rPr lang="en-US" baseline="0" dirty="0" smtClean="0"/>
              <a:t> It also provides</a:t>
            </a:r>
            <a:r>
              <a:rPr lang="en-US" dirty="0" smtClean="0"/>
              <a:t> resources related to child health, behavior, development and learning.</a:t>
            </a:r>
            <a:r>
              <a:rPr lang="en-US" baseline="0" dirty="0" smtClean="0"/>
              <a:t> Help Me Grow link</a:t>
            </a:r>
            <a:r>
              <a:rPr lang="en-US" dirty="0" smtClean="0"/>
              <a:t>s pregnant women and families to community supports, as well as offers follow-up to ensure connections to services have been made, and that the family’s needs have been met.   </a:t>
            </a:r>
          </a:p>
          <a:p>
            <a:endParaRPr lang="en-US" dirty="0" smtClean="0"/>
          </a:p>
          <a:p>
            <a:r>
              <a:rPr lang="en-US" dirty="0" smtClean="0"/>
              <a:t>To make a referral to Help Me Grow, call Child Development Infoline at 1-800-505-7000.</a:t>
            </a: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566648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Sometimes families are reluctant to pursue an evaluation if screening indicates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Child care providers, consultants and health professionals should acknowledge family’s hesitation and reinforce that they share the same goal, which is supporting the child’s fullest achievement.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Remind the family that the screening is not diagnostic and an in-depth evaluation may reveal the need for services and resources or may indicate that continued monitoring is all that is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Continue to support the family and recognize their central role in their child’s life</a:t>
            </a:r>
          </a:p>
          <a:p>
            <a:endParaRPr lang="en-US" b="1" dirty="0"/>
          </a:p>
        </p:txBody>
      </p:sp>
      <p:sp>
        <p:nvSpPr>
          <p:cNvPr id="4" name="Slide Number Placeholder 3"/>
          <p:cNvSpPr>
            <a:spLocks noGrp="1"/>
          </p:cNvSpPr>
          <p:nvPr>
            <p:ph type="sldNum" sz="quarter" idx="10"/>
          </p:nvPr>
        </p:nvSpPr>
        <p:spPr/>
        <p:txBody>
          <a:bodyPr/>
          <a:lstStyle/>
          <a:p>
            <a:fld id="{6DA1D15A-729D-400A-86F5-FD2BE9E3A00C}" type="slidenum">
              <a:rPr lang="en-US"/>
              <a:t>46</a:t>
            </a:fld>
            <a:endParaRPr lang="en-US" dirty="0"/>
          </a:p>
        </p:txBody>
      </p:sp>
    </p:spTree>
    <p:extLst>
      <p:ext uri="{BB962C8B-B14F-4D97-AF65-F5344CB8AC3E}">
        <p14:creationId xmlns:p14="http://schemas.microsoft.com/office/powerpoint/2010/main" val="3757949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screening indicates concerns, sometimes pediatric health care providers may inadvertently recommend delaying rather than pursuing an in-depth evaluation. While families may initially welcome this recommendation, it is a disservice to children and families. If a pediatric provider refutes the need for follow up, ask if a screening was done in the pediatric office and what the results were. If no screening was conducted then parents can contact Child Development Infoline and request screening, monitoring, and additional services as needed. CDI will provide feedback to the pediatric health care provider at the request of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Child care health, education and mental health consultants can support providers and families in addressing screening concerns and access to services. </a:t>
            </a:r>
          </a:p>
          <a:p>
            <a:endParaRPr lang="en-US" b="1" dirty="0"/>
          </a:p>
        </p:txBody>
      </p:sp>
      <p:sp>
        <p:nvSpPr>
          <p:cNvPr id="4" name="Slide Number Placeholder 3"/>
          <p:cNvSpPr>
            <a:spLocks noGrp="1"/>
          </p:cNvSpPr>
          <p:nvPr>
            <p:ph type="sldNum" sz="quarter" idx="10"/>
          </p:nvPr>
        </p:nvSpPr>
        <p:spPr/>
        <p:txBody>
          <a:bodyPr/>
          <a:lstStyle/>
          <a:p>
            <a:fld id="{6DA1D15A-729D-400A-86F5-FD2BE9E3A00C}" type="slidenum">
              <a:rPr lang="en-US"/>
              <a:t>47</a:t>
            </a:fld>
            <a:endParaRPr lang="en-US" dirty="0"/>
          </a:p>
        </p:txBody>
      </p:sp>
    </p:spTree>
    <p:extLst>
      <p:ext uri="{BB962C8B-B14F-4D97-AF65-F5344CB8AC3E}">
        <p14:creationId xmlns:p14="http://schemas.microsoft.com/office/powerpoint/2010/main" val="185609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As the continuum suggests, monitoring activities should continue throughout all young children's developmental stages, as they continue to learn and grow.</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48</a:t>
            </a:fld>
            <a:endParaRPr lang="en-US" dirty="0"/>
          </a:p>
        </p:txBody>
      </p:sp>
    </p:spTree>
    <p:extLst>
      <p:ext uri="{BB962C8B-B14F-4D97-AF65-F5344CB8AC3E}">
        <p14:creationId xmlns:p14="http://schemas.microsoft.com/office/powerpoint/2010/main" val="3245371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AA2B1E"/>
              </a:buClr>
              <a:buSzPct val="85000"/>
              <a:buFont typeface="Brush Script MT" pitchFamily="66" charset="0"/>
              <a:buNone/>
              <a:tabLst/>
              <a:defRPr/>
            </a:pPr>
            <a:r>
              <a:rPr kumimoji="0" lang="en-US"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In summary, remember these key points: ongoing developmental monitoring and screening during the first 5 years of a child’s life is highly important; collaboration is vital among the key partners of parents, health care providers, and Early Care and Education providers; additionally, health and education consultants are critical partners in facilitating screening and referral; and, finally, get those monitoring and screening tools and use them; have resources readily available </a:t>
            </a:r>
            <a:r>
              <a:rPr kumimoji="0" lang="en-US" sz="12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t>to follow up </a:t>
            </a:r>
            <a:r>
              <a:rPr kumimoji="0" lang="en-US" sz="12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when screenings show concerns.</a:t>
            </a:r>
          </a:p>
        </p:txBody>
      </p:sp>
      <p:sp>
        <p:nvSpPr>
          <p:cNvPr id="4" name="Slide Number Placeholder 3"/>
          <p:cNvSpPr>
            <a:spLocks noGrp="1"/>
          </p:cNvSpPr>
          <p:nvPr>
            <p:ph type="sldNum" sz="quarter" idx="10"/>
          </p:nvPr>
        </p:nvSpPr>
        <p:spPr/>
        <p:txBody>
          <a:bodyPr/>
          <a:lstStyle/>
          <a:p>
            <a:fld id="{6DA1D15A-729D-400A-86F5-FD2BE9E3A00C}" type="slidenum">
              <a:rPr lang="en-US"/>
              <a:t>49</a:t>
            </a:fld>
            <a:endParaRPr lang="en-US" dirty="0"/>
          </a:p>
        </p:txBody>
      </p:sp>
    </p:spTree>
    <p:extLst>
      <p:ext uri="{BB962C8B-B14F-4D97-AF65-F5344CB8AC3E}">
        <p14:creationId xmlns:p14="http://schemas.microsoft.com/office/powerpoint/2010/main" val="88994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Developmental delays, which are not identified early in life, can have a profound impact on children’s ability to learn and consequently long term effect on their development, health, and life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b="0" baseline="0" dirty="0" smtClean="0"/>
              <a:t>For these reasons, early identification, intervention, and family services is critical. Many resources are available to correct delays but early detection is the first step. </a:t>
            </a:r>
            <a:endParaRPr lang="en-US" b="0" dirty="0"/>
          </a:p>
        </p:txBody>
      </p:sp>
      <p:sp>
        <p:nvSpPr>
          <p:cNvPr id="4" name="Slide Number Placeholder 3"/>
          <p:cNvSpPr>
            <a:spLocks noGrp="1"/>
          </p:cNvSpPr>
          <p:nvPr>
            <p:ph type="sldNum" sz="quarter" idx="10"/>
          </p:nvPr>
        </p:nvSpPr>
        <p:spPr/>
        <p:txBody>
          <a:bodyPr/>
          <a:lstStyle/>
          <a:p>
            <a:fld id="{6DA1D15A-729D-400A-86F5-FD2BE9E3A00C}" type="slidenum">
              <a:rPr lang="en-US"/>
              <a:t>5</a:t>
            </a:fld>
            <a:endParaRPr lang="en-US" dirty="0"/>
          </a:p>
        </p:txBody>
      </p:sp>
    </p:spTree>
    <p:extLst>
      <p:ext uri="{BB962C8B-B14F-4D97-AF65-F5344CB8AC3E}">
        <p14:creationId xmlns:p14="http://schemas.microsoft.com/office/powerpoint/2010/main" val="1755338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endParaRPr lang="en-US" dirty="0" smtClean="0"/>
          </a:p>
        </p:txBody>
      </p:sp>
      <p:sp>
        <p:nvSpPr>
          <p:cNvPr id="4" name="Slide Number Placeholder 3"/>
          <p:cNvSpPr>
            <a:spLocks noGrp="1"/>
          </p:cNvSpPr>
          <p:nvPr>
            <p:ph type="sldNum" sz="quarter" idx="10"/>
          </p:nvPr>
        </p:nvSpPr>
        <p:spPr/>
        <p:txBody>
          <a:bodyPr/>
          <a:lstStyle/>
          <a:p>
            <a:fld id="{6DA1D15A-729D-400A-86F5-FD2BE9E3A00C}" type="slidenum">
              <a:rPr lang="en-US" smtClean="0"/>
              <a:t>50</a:t>
            </a:fld>
            <a:endParaRPr lang="en-US" dirty="0"/>
          </a:p>
        </p:txBody>
      </p:sp>
    </p:spTree>
    <p:extLst>
      <p:ext uri="{BB962C8B-B14F-4D97-AF65-F5344CB8AC3E}">
        <p14:creationId xmlns:p14="http://schemas.microsoft.com/office/powerpoint/2010/main" val="2193897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EDD27F"/>
                </a:solidFill>
                <a:latin typeface="Times New Roman"/>
                <a:ea typeface="+mn-ea"/>
                <a:cs typeface="+mn-cs"/>
              </a:rPr>
              <a:t> </a:t>
            </a:r>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51</a:t>
            </a:fld>
            <a:endParaRPr lang="en-US" dirty="0"/>
          </a:p>
        </p:txBody>
      </p:sp>
    </p:spTree>
    <p:extLst>
      <p:ext uri="{BB962C8B-B14F-4D97-AF65-F5344CB8AC3E}">
        <p14:creationId xmlns:p14="http://schemas.microsoft.com/office/powerpoint/2010/main" val="612113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solidFill>
                  <a:srgbClr val="FF0000"/>
                </a:solidFill>
              </a:rPr>
              <a:t>We gratefully acknowledge the support of the U.S. Department of Health and Human Services, Maternal Child Health Bureau, Health Resources and Services Administration who has awarded the Early Childhood Comprehensive Systems (ECCS) planning grant, which funds and drives this presentation.</a:t>
            </a:r>
          </a:p>
          <a:p>
            <a:endParaRPr lang="en-US" b="0" baseline="0" dirty="0" smtClean="0">
              <a:solidFill>
                <a:srgbClr val="FF0000"/>
              </a:solidFill>
            </a:endParaRPr>
          </a:p>
          <a:p>
            <a:r>
              <a:rPr lang="en-US" b="0" baseline="0" dirty="0" smtClean="0">
                <a:solidFill>
                  <a:srgbClr val="FF0000"/>
                </a:solidFill>
              </a:rPr>
              <a:t>We also acknowledge the collaboration, supports and efforts of the CT Office of Early Childhood, the United Way of CT, the ECCS Advisory Committee, and the Child Health and Development Institute of CT. Additionally, the Office of Head Start National Center on Health provided information to include in several of this presentation’s slides, primarily those regarding families and Early Care and Education providers.</a:t>
            </a: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52</a:t>
            </a:fld>
            <a:endParaRPr lang="en-US" dirty="0"/>
          </a:p>
        </p:txBody>
      </p:sp>
    </p:spTree>
    <p:extLst>
      <p:ext uri="{BB962C8B-B14F-4D97-AF65-F5344CB8AC3E}">
        <p14:creationId xmlns:p14="http://schemas.microsoft.com/office/powerpoint/2010/main" val="2136284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We also acknowledge Angela Crowley, the major contractor for this presentation and toolkit with support from the many partners throughout the state that came together on this project. Many of these partners served on the ECCS Interagency Subcommittee.</a:t>
            </a: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53</a:t>
            </a:fld>
            <a:endParaRPr lang="en-US" dirty="0"/>
          </a:p>
        </p:txBody>
      </p:sp>
    </p:spTree>
    <p:extLst>
      <p:ext uri="{BB962C8B-B14F-4D97-AF65-F5344CB8AC3E}">
        <p14:creationId xmlns:p14="http://schemas.microsoft.com/office/powerpoint/2010/main" val="14422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CT was awarded a three-year Early Childhood Comprehensive Systems grant from US Department of Health and Human Services, Maternal Child Health Bureau,</a:t>
            </a:r>
            <a:r>
              <a:rPr lang="en-US" baseline="0" dirty="0" smtClean="0"/>
              <a:t> Health Resources and Services Administration.</a:t>
            </a:r>
          </a:p>
          <a:p>
            <a:endParaRPr lang="en-US" baseline="0" dirty="0" smtClean="0"/>
          </a:p>
          <a:p>
            <a:r>
              <a:rPr lang="en-US" baseline="0" dirty="0" smtClean="0"/>
              <a:t>Under the direction of the Office of Early Childhood, ECCS is coordinated by the United Way of CT, who is the grantee.</a:t>
            </a:r>
            <a:endParaRPr lang="en-US" dirty="0" smtClean="0"/>
          </a:p>
          <a:p>
            <a:endParaRPr lang="en-US" dirty="0" smtClean="0"/>
          </a:p>
          <a:p>
            <a:r>
              <a:rPr lang="en-US" i="0" dirty="0" smtClean="0"/>
              <a:t>This planning grant focuses on developmental screening across the state for young children,</a:t>
            </a:r>
            <a:r>
              <a:rPr lang="en-US" i="0" baseline="0" dirty="0" smtClean="0"/>
              <a:t> </a:t>
            </a:r>
            <a:r>
              <a:rPr lang="en-US" i="0" dirty="0" smtClean="0"/>
              <a:t>with infants to 3-year-olds as the primary grant target population, looking to the expansion of screenings in early care and education settings and supporting the linking of information and referrals among medical homes, early intervention services, child care programs and families. </a:t>
            </a:r>
          </a:p>
          <a:p>
            <a:endParaRPr lang="en-US" i="0" dirty="0" smtClean="0"/>
          </a:p>
          <a:p>
            <a:r>
              <a:rPr lang="en-US" i="0" dirty="0" smtClean="0"/>
              <a:t>Part of the grant’s activities is the creation of this presentation and accompanying Toolkit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54</a:t>
            </a:fld>
            <a:endParaRPr lang="en-US" dirty="0"/>
          </a:p>
        </p:txBody>
      </p:sp>
    </p:spTree>
    <p:extLst>
      <p:ext uri="{BB962C8B-B14F-4D97-AF65-F5344CB8AC3E}">
        <p14:creationId xmlns:p14="http://schemas.microsoft.com/office/powerpoint/2010/main" val="224249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Developmental screening is viewed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most beneficially </a:t>
            </a:r>
            <a:r>
              <a:rPr lang="en-US" baseline="0" dirty="0" smtClean="0"/>
              <a:t>as part of a continuum, consisting of five parts. The first is developmental awareness and promotion which involves all young children. It incorporates providing information to Early Care and Education staff and families about developmental stages and activities, implementing a policy for monitoring and screening, and developmental monitoring activities.  </a:t>
            </a:r>
          </a:p>
          <a:p>
            <a:pPr marL="0" indent="0">
              <a:buFont typeface="Arial" panose="020B0604020202020204" pitchFamily="34" charset="0"/>
              <a:buNone/>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6DA1D15A-729D-400A-86F5-FD2BE9E3A00C}" type="slidenum">
              <a:rPr lang="en-US" smtClean="0"/>
              <a:t>6</a:t>
            </a:fld>
            <a:endParaRPr lang="en-US" dirty="0"/>
          </a:p>
        </p:txBody>
      </p:sp>
    </p:spTree>
    <p:extLst>
      <p:ext uri="{BB962C8B-B14F-4D97-AF65-F5344CB8AC3E}">
        <p14:creationId xmlns:p14="http://schemas.microsoft.com/office/powerpoint/2010/main" val="324537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Developmental</a:t>
            </a:r>
            <a:r>
              <a:rPr lang="en-US" sz="1200" baseline="0" dirty="0" smtClean="0">
                <a:solidFill>
                  <a:schemeClr val="tx1"/>
                </a:solidFill>
              </a:rPr>
              <a:t> Monitoring is a r</a:t>
            </a:r>
            <a:r>
              <a:rPr lang="en-US" sz="1200" dirty="0" smtClean="0">
                <a:solidFill>
                  <a:schemeClr val="tx1"/>
                </a:solidFill>
              </a:rPr>
              <a:t>outine gathering of information</a:t>
            </a:r>
            <a:r>
              <a:rPr lang="en-US" sz="1200" baseline="0" dirty="0" smtClean="0">
                <a:solidFill>
                  <a:schemeClr val="tx1"/>
                </a:solidFill>
              </a:rPr>
              <a:t> about a child’s development and behavior, noting concerns when present. It is g</a:t>
            </a:r>
            <a:r>
              <a:rPr lang="en-US" sz="1200" dirty="0" smtClean="0">
                <a:solidFill>
                  <a:schemeClr val="tx1"/>
                </a:solidFill>
              </a:rPr>
              <a:t>enerally accomplished by conversation and observation. A p</a:t>
            </a:r>
            <a:r>
              <a:rPr lang="en-US" dirty="0" smtClean="0"/>
              <a:t>eriodic review of a child’s developmental milestones at key ages as compared with typical development is completed</a:t>
            </a:r>
            <a:r>
              <a:rPr lang="en-US" baseline="0" dirty="0" smtClean="0"/>
              <a:t> within a c</a:t>
            </a:r>
            <a:r>
              <a:rPr lang="en-US" dirty="0" smtClean="0"/>
              <a:t>ontinuous process of families and ECE providers sharing their observations and concerns, information and resources.</a:t>
            </a:r>
            <a:r>
              <a:rPr lang="en-US" baseline="0" dirty="0" smtClean="0"/>
              <a:t> Developmental monitoring creates a l</a:t>
            </a:r>
            <a:r>
              <a:rPr lang="en-US" dirty="0" smtClean="0"/>
              <a:t>ongitudinal record of a child’s progress; it is often referred to as “developmental surveillance”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indent="0">
              <a:buNone/>
            </a:pPr>
            <a:r>
              <a:rPr lang="en-US" dirty="0" smtClean="0"/>
              <a:t>Using monitoring checklists</a:t>
            </a:r>
            <a:r>
              <a:rPr lang="en-US" baseline="0" dirty="0" smtClean="0"/>
              <a:t> are very helpful in this process. See next few slides for monitoring tools.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17750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a:rPr>
              <a:t>Developmental</a:t>
            </a:r>
            <a:r>
              <a:rPr lang="en-US" baseline="0" dirty="0" smtClean="0">
                <a:latin typeface="Calibri"/>
              </a:rPr>
              <a:t> Milestones are skills that young children show us for the first time, such as – a first step, smiling, waving “bye, bye”.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Starting at birth and continuing throughout childhood, children reach milestones in how they learn, speak, act, play and move.   Remember that monitoring developmental milestones is an on-going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a:latin typeface="Calibri"/>
              </a:rPr>
              <a:t/>
            </a:r>
            <a:br>
              <a:rPr lang="en-US" dirty="0">
                <a:latin typeface="Calibri"/>
              </a:rPr>
            </a:br>
            <a:endParaRPr lang="en-US" baseline="0" dirty="0" smtClean="0">
              <a:solidFill>
                <a:srgbClr val="FF0000"/>
              </a:solidFill>
              <a:latin typeface="Calibri"/>
            </a:endParaRPr>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35160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Calibri"/>
              </a:rPr>
              <a:t>There are a number of Connecticut specific resources, as well as national resources, that can provide supports for you in learning more about developmental milestones, the importance of developmental screening, and the services that are available to support children’s healthy development   This slide has links to both Connecticut and national resources that you may want to check out. </a:t>
            </a:r>
            <a:endParaRPr lang="en-US" dirty="0" smtClean="0">
              <a:latin typeface="Calibri"/>
            </a:endParaRPr>
          </a:p>
          <a:p>
            <a:r>
              <a:rPr lang="en-US" dirty="0">
                <a:latin typeface="Calibri"/>
              </a:rPr>
              <a:t/>
            </a:r>
            <a:br>
              <a:rPr lang="en-US" dirty="0">
                <a:latin typeface="Calibri"/>
              </a:rPr>
            </a:br>
            <a:endParaRPr lang="en-US" baseline="0" dirty="0" smtClean="0">
              <a:solidFill>
                <a:srgbClr val="FF0000"/>
              </a:solidFill>
              <a:latin typeface="Calibri"/>
            </a:endParaRPr>
          </a:p>
        </p:txBody>
      </p:sp>
      <p:sp>
        <p:nvSpPr>
          <p:cNvPr id="4" name="Slide Number Placeholder 3"/>
          <p:cNvSpPr>
            <a:spLocks noGrp="1"/>
          </p:cNvSpPr>
          <p:nvPr>
            <p:ph type="sldNum" sz="quarter" idx="10"/>
          </p:nvPr>
        </p:nvSpPr>
        <p:spPr/>
        <p:txBody>
          <a:bodyPr/>
          <a:lstStyle/>
          <a:p>
            <a:fld id="{6DA1D15A-729D-400A-86F5-FD2BE9E3A00C}"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3516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file:///C:\Documents%20and%20Settings\tamic.MCG\Desktop\PubWORK\GB0460301-PB\GB04603-IMG07.JPG" TargetMode="External"/><Relationship Id="rId3" Type="http://schemas.openxmlformats.org/officeDocument/2006/relationships/image" Target="file:///C:\Documents%20and%20Settings\tamic.MCG\Desktop\PubWORK\GB0460301-PB\GB04603-IMG02.JPG" TargetMode="External"/><Relationship Id="rId7" Type="http://schemas.openxmlformats.org/officeDocument/2006/relationships/image" Target="file:///C:\Documents%20and%20Settings\tamic.MCG\Desktop\PubWORK\GB0460301-PB\GB04603-IMG06.JPG" TargetMode="External"/><Relationship Id="rId12"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file:///C:\Documents%20and%20Settings\tamic.MCG\Desktop\PubWORK\GB0460301-PB\GB04603-IMG10.JPG" TargetMode="External"/><Relationship Id="rId5" Type="http://schemas.openxmlformats.org/officeDocument/2006/relationships/image" Target="file:///C:\Documents%20and%20Settings\tamic.MCG\Desktop\PubWORK\GB0460301-PB\GB04603-IMG04.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image" Target="file:///C:\Documents%20and%20Settings\tamic.MCG\Desktop\PubWORK\GB0460301-PB\GB04603-IMG09.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file:///C:\Documents%20and%20Settings\tamic.MCG\Desktop\PubWORK\GB0460301-PB\GB04603-IMG07.JPG" TargetMode="External"/><Relationship Id="rId3" Type="http://schemas.openxmlformats.org/officeDocument/2006/relationships/image" Target="file:///C:\Documents%20and%20Settings\tamic.MCG\Desktop\PubWORK\GB0460301-PB\GB04603-IMG02.JPG" TargetMode="External"/><Relationship Id="rId7" Type="http://schemas.openxmlformats.org/officeDocument/2006/relationships/image" Target="file:///C:\Documents%20and%20Settings\tamic.MCG\Desktop\PubWORK\GB0460301-PB\GB04603-IMG06.JPG" TargetMode="External"/><Relationship Id="rId12"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11" Type="http://schemas.openxmlformats.org/officeDocument/2006/relationships/image" Target="file:///C:\Documents%20and%20Settings\tamic.MCG\Desktop\PubWORK\GB0460301-PB\GB04603-IMG10.JPG" TargetMode="External"/><Relationship Id="rId5" Type="http://schemas.openxmlformats.org/officeDocument/2006/relationships/image" Target="file:///C:\Documents%20and%20Settings\tamic.MCG\Desktop\PubWORK\GB0460301-PB\GB04603-IMG04.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image" Target="file:///C:\Documents%20and%20Settings\tamic.MCG\Desktop\PubWORK\GB0460301-PB\GB04603-IMG09.JP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file:///C:\Documents%20and%20Settings\tamic.MCG\Desktop\PubWORK\GB0460301-PB\GB04603-IMG07.JPG" TargetMode="Externa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file:///C:\Documents%20and%20Settings\tamic.MCG\Desktop\PubWORK\GB0460301-PB\GB04603-IMG08.JPG" TargetMode="External"/><Relationship Id="rId7" Type="http://schemas.openxmlformats.org/officeDocument/2006/relationships/image" Target="file:///C:\Documents%20and%20Settings\tamic.MCG\Desktop\PubWORK\GB0460301-PB\GB04603-IMG11.JPG"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file:///C:\Documents%20and%20Settings\tamic.MCG\Desktop\PubWORK\GB0460301-PB\GB04603-IMG07.JPG" TargetMode="External"/><Relationship Id="rId3" Type="http://schemas.openxmlformats.org/officeDocument/2006/relationships/image" Target="file:///C:\Documents%20and%20Settings\tamic.MCG\Desktop\PubWORK\GB0460301-PB\GB04603-IMG02.JPG" TargetMode="External"/><Relationship Id="rId7" Type="http://schemas.openxmlformats.org/officeDocument/2006/relationships/image" Target="file:///C:\Documents%20and%20Settings\tamic.MCG\Desktop\PubWORK\GB0460301-PB\GB04603-IMG06.JPG" TargetMode="External"/><Relationship Id="rId12"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11" Type="http://schemas.openxmlformats.org/officeDocument/2006/relationships/image" Target="file:///C:\Documents%20and%20Settings\tamic.MCG\Desktop\PubWORK\GB0460301-PB\GB04603-IMG10.JPG" TargetMode="External"/><Relationship Id="rId5" Type="http://schemas.openxmlformats.org/officeDocument/2006/relationships/image" Target="file:///C:\Documents%20and%20Settings\tamic.MCG\Desktop\PubWORK\GB0460301-PB\GB04603-IMG04.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image" Target="file:///C:\Documents%20and%20Settings\tamic.MCG\Desktop\PubWORK\GB0460301-PB\GB04603-IMG09.JP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file:///C:\Documents%20and%20Settings\tamic.MCG\Desktop\PubWORK\GB0460301-PB\GB04603-IMG07.JPG" TargetMode="External"/><Relationship Id="rId5" Type="http://schemas.openxmlformats.org/officeDocument/2006/relationships/image" Target="../media/image10.jpeg"/><Relationship Id="rId4" Type="http://schemas.openxmlformats.org/officeDocument/2006/relationships/image" Target="../media/image1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file:///C:\Documents%20and%20Settings\tamic.MCG\Desktop\PubWORK\GB0460301-PB\GB04603-IMG08.JPG" TargetMode="External"/><Relationship Id="rId7" Type="http://schemas.openxmlformats.org/officeDocument/2006/relationships/image" Target="file:///C:\Documents%20and%20Settings\tamic.MCG\Desktop\PubWORK\GB0460301-PB\GB04603-IMG11.JPG" TargetMode="External"/><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8.jpeg"/><Relationship Id="rId3" Type="http://schemas.openxmlformats.org/officeDocument/2006/relationships/image" Target="file:///C:\Documents%20and%20Settings\tamic.MCG\Desktop\PubWORK\GB0460301-PB\GB04603-IMG02.JPG" TargetMode="External"/><Relationship Id="rId7" Type="http://schemas.openxmlformats.org/officeDocument/2006/relationships/image" Target="file:///C:\Documents%20and%20Settings\tamic.MCG\Desktop\PubWORK\GB0460301-PB\GB04603-IMG06.JPG" TargetMode="External"/><Relationship Id="rId12"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7.jpeg"/><Relationship Id="rId11" Type="http://schemas.openxmlformats.org/officeDocument/2006/relationships/image" Target="file:///C:\Documents%20and%20Settings\tamic.MCG\Desktop\PubWORK\GB0460301-PB\GB04603-IMG10.JPG" TargetMode="External"/><Relationship Id="rId5" Type="http://schemas.openxmlformats.org/officeDocument/2006/relationships/image" Target="file:///C:\Documents%20and%20Settings\tamic.MCG\Desktop\PubWORK\GB0460301-PB\GB04603-IMG04.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image" Target="file:///C:\Documents%20and%20Settings\tamic.MCG\Desktop\PubWORK\GB0460301-PB\GB04603-IMG09.JPG"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3" Type="http://schemas.openxmlformats.org/officeDocument/2006/relationships/image" Target="file:///C:\Documents%20and%20Settings\tamic.MCG\Desktop\PubWORK\GB0460301-PB\GB04603-IMG08.JPG" TargetMode="External"/><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19.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Documents%20and%20Settings\tamic.MCG\Desktop\PubWORK\GB0460301-PB\GB04603-IMG08.JPG" TargetMode="External"/><Relationship Id="rId7" Type="http://schemas.openxmlformats.org/officeDocument/2006/relationships/image" Target="file:///C:\Documents%20and%20Settings\tamic.MCG\Desktop\PubWORK\GB0460301-PB\GB04603-IMG11.JPG"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8.jpeg"/><Relationship Id="rId3" Type="http://schemas.openxmlformats.org/officeDocument/2006/relationships/image" Target="file:///C:\Documents%20and%20Settings\tamic.MCG\Desktop\PubWORK\GB0460301-PB\GB04603-IMG02.JPG" TargetMode="External"/><Relationship Id="rId7" Type="http://schemas.openxmlformats.org/officeDocument/2006/relationships/image" Target="file:///C:\Documents%20and%20Settings\tamic.MCG\Desktop\PubWORK\GB0460301-PB\GB04603-IMG06.JPG" TargetMode="External"/><Relationship Id="rId12"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Master" Target="../slideMasters/slideMaster5.xml"/><Relationship Id="rId6" Type="http://schemas.openxmlformats.org/officeDocument/2006/relationships/image" Target="../media/image7.jpeg"/><Relationship Id="rId11" Type="http://schemas.openxmlformats.org/officeDocument/2006/relationships/image" Target="file:///C:\Documents%20and%20Settings\tamic.MCG\Desktop\PubWORK\GB0460301-PB\GB04603-IMG10.JPG" TargetMode="External"/><Relationship Id="rId5" Type="http://schemas.openxmlformats.org/officeDocument/2006/relationships/image" Target="file:///C:\Documents%20and%20Settings\tamic.MCG\Desktop\PubWORK\GB0460301-PB\GB04603-IMG04.JPG"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image" Target="file:///C:\Documents%20and%20Settings\tamic.MCG\Desktop\PubWORK\GB0460301-PB\GB04603-IMG09.JPG"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5.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38.xml.rels><?xml version="1.0" encoding="UTF-8" standalone="yes"?>
<Relationships xmlns="http://schemas.openxmlformats.org/package/2006/relationships"><Relationship Id="rId3" Type="http://schemas.openxmlformats.org/officeDocument/2006/relationships/image" Target="file:///C:\Documents%20and%20Settings\tamic.MCG\Desktop\PubWORK\GB0460301-PB\GB04603-IMG08.JPG" TargetMode="External"/><Relationship Id="rId7" Type="http://schemas.openxmlformats.org/officeDocument/2006/relationships/image" Target="file:///C:\Documents%20and%20Settings\tamic.MCG\Desktop\PubWORK\GB0460301-PB\GB04603-IMG11.JPG" TargetMode="External"/><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0" name="Rectangle 46"/>
          <p:cNvSpPr>
            <a:spLocks noChangeArrowheads="1"/>
          </p:cNvSpPr>
          <p:nvPr/>
        </p:nvSpPr>
        <p:spPr bwMode="auto">
          <a:xfrm>
            <a:off x="0" y="5029200"/>
            <a:ext cx="2514600" cy="18288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4" name="Rectangle 10"/>
          <p:cNvSpPr>
            <a:spLocks noChangeArrowheads="1"/>
          </p:cNvSpPr>
          <p:nvPr/>
        </p:nvSpPr>
        <p:spPr bwMode="auto">
          <a:xfrm>
            <a:off x="2486025" y="1657047"/>
            <a:ext cx="6657975" cy="5200953"/>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1"/>
          <p:cNvSpPr>
            <a:spLocks noGrp="1"/>
          </p:cNvSpPr>
          <p:nvPr>
            <p:ph type="ctrTitle" hasCustomPrompt="1"/>
          </p:nvPr>
        </p:nvSpPr>
        <p:spPr>
          <a:xfrm>
            <a:off x="3124200" y="3124200"/>
            <a:ext cx="5410200" cy="1600200"/>
          </a:xfrm>
        </p:spPr>
        <p:txBody>
          <a:bodyPr>
            <a:noAutofit/>
          </a:bodyPr>
          <a:lstStyle>
            <a:lvl1pPr>
              <a:lnSpc>
                <a:spcPct val="80000"/>
              </a:lnSpc>
              <a:defRPr sz="6000">
                <a:solidFill>
                  <a:schemeClr val="accent5"/>
                </a:solidFill>
              </a:defRPr>
            </a:lvl1pPr>
          </a:lstStyle>
          <a:p>
            <a:r>
              <a:rPr lang="en-US" dirty="0" smtClean="0"/>
              <a:t>Title of </a:t>
            </a:r>
            <a:br>
              <a:rPr lang="en-US" dirty="0" smtClean="0"/>
            </a:br>
            <a:r>
              <a:rPr lang="en-US" dirty="0" smtClean="0"/>
              <a:t>the Presentation</a:t>
            </a:r>
            <a:endParaRPr lang="en-US" dirty="0"/>
          </a:p>
        </p:txBody>
      </p:sp>
      <p:sp>
        <p:nvSpPr>
          <p:cNvPr id="3" name="Subtitle 2"/>
          <p:cNvSpPr>
            <a:spLocks noGrp="1"/>
          </p:cNvSpPr>
          <p:nvPr>
            <p:ph type="subTitle" idx="1" hasCustomPrompt="1"/>
          </p:nvPr>
        </p:nvSpPr>
        <p:spPr>
          <a:xfrm>
            <a:off x="3124200" y="4953000"/>
            <a:ext cx="5410200" cy="457200"/>
          </a:xfrm>
        </p:spPr>
        <p:txBody>
          <a:bodyPr>
            <a:normAutofit/>
          </a:bodyPr>
          <a:lstStyle>
            <a:lvl1pPr marL="0" indent="0" algn="l">
              <a:spcBef>
                <a:spcPts val="0"/>
              </a:spcBef>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of the presentation</a:t>
            </a:r>
            <a:endParaRPr lang="en-US"/>
          </a:p>
        </p:txBody>
      </p:sp>
      <p:pic>
        <p:nvPicPr>
          <p:cNvPr id="1027" name="Picture 3" descr="C:\Documents and Settings\tamic.MCG\Desktop\PubWORK\GB0460301-PB\GB04603-IMG02.JPG"/>
          <p:cNvPicPr>
            <a:picLocks noChangeAspect="1" noChangeArrowheads="1"/>
          </p:cNvPicPr>
          <p:nvPr/>
        </p:nvPicPr>
        <p:blipFill>
          <a:blip r:embed="rId2" r:link="rId3" cstate="print"/>
          <a:srcRect l="2953" t="5026" r="14623" b="1005"/>
          <a:stretch>
            <a:fillRect/>
          </a:stretch>
        </p:blipFill>
        <p:spPr bwMode="auto">
          <a:xfrm>
            <a:off x="0" y="0"/>
            <a:ext cx="3324226" cy="2514600"/>
          </a:xfrm>
          <a:prstGeom prst="rect">
            <a:avLst/>
          </a:prstGeom>
          <a:noFill/>
          <a:ln w="9525" algn="in">
            <a:noFill/>
            <a:miter lim="800000"/>
            <a:headEnd/>
            <a:tailEnd/>
          </a:ln>
          <a:effectLst/>
        </p:spPr>
      </p:pic>
      <p:sp>
        <p:nvSpPr>
          <p:cNvPr id="1029" name="Rectangle 5"/>
          <p:cNvSpPr>
            <a:spLocks noChangeArrowheads="1"/>
          </p:cNvSpPr>
          <p:nvPr/>
        </p:nvSpPr>
        <p:spPr bwMode="auto">
          <a:xfrm>
            <a:off x="3324225" y="0"/>
            <a:ext cx="838200" cy="828531"/>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0" name="Rectangle 6"/>
          <p:cNvSpPr>
            <a:spLocks noChangeArrowheads="1"/>
          </p:cNvSpPr>
          <p:nvPr/>
        </p:nvSpPr>
        <p:spPr bwMode="auto">
          <a:xfrm>
            <a:off x="4162425" y="7"/>
            <a:ext cx="838200" cy="828524"/>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1" name="Rectangle 7"/>
          <p:cNvSpPr>
            <a:spLocks noChangeArrowheads="1"/>
          </p:cNvSpPr>
          <p:nvPr/>
        </p:nvSpPr>
        <p:spPr bwMode="auto">
          <a:xfrm>
            <a:off x="5000625" y="0"/>
            <a:ext cx="840441"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2" name="Rectangle 8"/>
          <p:cNvSpPr>
            <a:spLocks noChangeArrowheads="1"/>
          </p:cNvSpPr>
          <p:nvPr/>
        </p:nvSpPr>
        <p:spPr bwMode="auto">
          <a:xfrm>
            <a:off x="6677025" y="0"/>
            <a:ext cx="838200" cy="828524"/>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3" name="Rectangle 9"/>
          <p:cNvSpPr>
            <a:spLocks noChangeArrowheads="1"/>
          </p:cNvSpPr>
          <p:nvPr/>
        </p:nvSpPr>
        <p:spPr bwMode="auto">
          <a:xfrm>
            <a:off x="8353424" y="7"/>
            <a:ext cx="790575" cy="828524"/>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35" name="Picture 11" descr="C:\Documents and Settings\tamic.MCG\Desktop\PubWORK\GB0460301-PB\GB04603-IMG04.JPG"/>
          <p:cNvPicPr>
            <a:picLocks noChangeAspect="1" noChangeArrowheads="1"/>
          </p:cNvPicPr>
          <p:nvPr/>
        </p:nvPicPr>
        <p:blipFill>
          <a:blip r:embed="rId4" r:link="rId5" cstate="print"/>
          <a:srcRect l="3254" t="6930" r="1658" b="27410"/>
          <a:stretch>
            <a:fillRect/>
          </a:stretch>
        </p:blipFill>
        <p:spPr bwMode="auto">
          <a:xfrm>
            <a:off x="809625" y="2514600"/>
            <a:ext cx="1676400" cy="819150"/>
          </a:xfrm>
          <a:prstGeom prst="rect">
            <a:avLst/>
          </a:prstGeom>
          <a:noFill/>
          <a:ln w="9525" algn="in">
            <a:noFill/>
            <a:miter lim="800000"/>
            <a:headEnd/>
            <a:tailEnd/>
          </a:ln>
          <a:effectLst/>
        </p:spPr>
      </p:pic>
      <p:pic>
        <p:nvPicPr>
          <p:cNvPr id="1036" name="Picture 12" descr="C:\Documents and Settings\tamic.MCG\Desktop\PubWORK\GB0460301-PB\GB04603-IMG06.JPG"/>
          <p:cNvPicPr>
            <a:picLocks noChangeAspect="1" noChangeArrowheads="1"/>
          </p:cNvPicPr>
          <p:nvPr/>
        </p:nvPicPr>
        <p:blipFill>
          <a:blip r:embed="rId6" r:link="rId7" cstate="print"/>
          <a:srcRect l="18510" t="12500" r="52916" b="62500"/>
          <a:stretch>
            <a:fillRect/>
          </a:stretch>
        </p:blipFill>
        <p:spPr bwMode="auto">
          <a:xfrm>
            <a:off x="4162425" y="838200"/>
            <a:ext cx="852394" cy="827260"/>
          </a:xfrm>
          <a:prstGeom prst="rect">
            <a:avLst/>
          </a:prstGeom>
          <a:noFill/>
          <a:ln w="9525" algn="in">
            <a:noFill/>
            <a:miter lim="800000"/>
            <a:headEnd/>
            <a:tailEnd/>
          </a:ln>
          <a:effectLst/>
        </p:spPr>
      </p:pic>
      <p:pic>
        <p:nvPicPr>
          <p:cNvPr id="1037" name="Picture 13" descr="C:\Documents and Settings\tamic.MCG\Desktop\PubWORK\GB0460301-PB\GB04603-IMG09.JPG"/>
          <p:cNvPicPr>
            <a:picLocks noChangeAspect="1" noChangeArrowheads="1"/>
          </p:cNvPicPr>
          <p:nvPr/>
        </p:nvPicPr>
        <p:blipFill>
          <a:blip r:embed="rId8" r:link="rId9" cstate="print"/>
          <a:srcRect l="7775" t="20180" r="56381" b="37632"/>
          <a:stretch>
            <a:fillRect/>
          </a:stretch>
        </p:blipFill>
        <p:spPr bwMode="auto">
          <a:xfrm>
            <a:off x="0" y="3333750"/>
            <a:ext cx="839893" cy="838200"/>
          </a:xfrm>
          <a:prstGeom prst="rect">
            <a:avLst/>
          </a:prstGeom>
          <a:noFill/>
          <a:ln w="9525" algn="in">
            <a:noFill/>
            <a:miter lim="800000"/>
            <a:headEnd/>
            <a:tailEnd/>
          </a:ln>
          <a:effectLst/>
        </p:spPr>
      </p:pic>
      <p:pic>
        <p:nvPicPr>
          <p:cNvPr id="1038" name="Picture 14" descr="C:\Documents and Settings\tamic.MCG\Desktop\PubWORK\GB0460301-PB\GB04603-IMG10.JPG"/>
          <p:cNvPicPr>
            <a:picLocks noChangeAspect="1" noChangeArrowheads="1"/>
          </p:cNvPicPr>
          <p:nvPr/>
        </p:nvPicPr>
        <p:blipFill>
          <a:blip r:embed="rId10" r:link="rId11" cstate="print"/>
          <a:srcRect l="42299" t="17058" r="17094" b="41695"/>
          <a:stretch>
            <a:fillRect/>
          </a:stretch>
        </p:blipFill>
        <p:spPr bwMode="auto">
          <a:xfrm>
            <a:off x="5838825" y="0"/>
            <a:ext cx="839508" cy="828524"/>
          </a:xfrm>
          <a:prstGeom prst="rect">
            <a:avLst/>
          </a:prstGeom>
          <a:noFill/>
          <a:ln w="9525" algn="in">
            <a:noFill/>
            <a:miter lim="800000"/>
            <a:headEnd/>
            <a:tailEnd/>
          </a:ln>
          <a:effectLst/>
        </p:spPr>
      </p:pic>
      <p:sp>
        <p:nvSpPr>
          <p:cNvPr id="1039" name="Rectangle 15"/>
          <p:cNvSpPr>
            <a:spLocks noChangeArrowheads="1"/>
          </p:cNvSpPr>
          <p:nvPr/>
        </p:nvSpPr>
        <p:spPr bwMode="auto">
          <a:xfrm>
            <a:off x="3324225" y="828531"/>
            <a:ext cx="838200" cy="828524"/>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0" name="Rectangle 16"/>
          <p:cNvSpPr>
            <a:spLocks noChangeArrowheads="1"/>
          </p:cNvSpPr>
          <p:nvPr/>
        </p:nvSpPr>
        <p:spPr bwMode="auto">
          <a:xfrm>
            <a:off x="5000625" y="828524"/>
            <a:ext cx="840441" cy="828524"/>
          </a:xfrm>
          <a:prstGeom prst="rect">
            <a:avLst/>
          </a:prstGeom>
          <a:solidFill>
            <a:schemeClr val="accent3">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1" name="Rectangle 17"/>
          <p:cNvSpPr>
            <a:spLocks noChangeArrowheads="1"/>
          </p:cNvSpPr>
          <p:nvPr/>
        </p:nvSpPr>
        <p:spPr bwMode="auto">
          <a:xfrm>
            <a:off x="5838825" y="838200"/>
            <a:ext cx="842981" cy="828524"/>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2" name="Rectangle 18"/>
          <p:cNvSpPr>
            <a:spLocks noChangeArrowheads="1"/>
          </p:cNvSpPr>
          <p:nvPr/>
        </p:nvSpPr>
        <p:spPr bwMode="auto">
          <a:xfrm>
            <a:off x="6677025" y="828531"/>
            <a:ext cx="838200" cy="828524"/>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3" name="Rectangle 19"/>
          <p:cNvSpPr>
            <a:spLocks noChangeArrowheads="1"/>
          </p:cNvSpPr>
          <p:nvPr/>
        </p:nvSpPr>
        <p:spPr bwMode="auto">
          <a:xfrm>
            <a:off x="8353424" y="828531"/>
            <a:ext cx="790575"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4" name="Line 20"/>
          <p:cNvSpPr>
            <a:spLocks noChangeShapeType="1"/>
          </p:cNvSpPr>
          <p:nvPr/>
        </p:nvSpPr>
        <p:spPr bwMode="auto">
          <a:xfrm>
            <a:off x="3324225" y="838198"/>
            <a:ext cx="4191000" cy="2"/>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45" name="Picture 21" descr="C:\Documents and Settings\tamic.MCG\Desktop\PubWORK\GB0460301-PB\GB04603-IMG07.JPG"/>
          <p:cNvPicPr>
            <a:picLocks noChangeAspect="1" noChangeArrowheads="1"/>
          </p:cNvPicPr>
          <p:nvPr/>
        </p:nvPicPr>
        <p:blipFill>
          <a:blip r:embed="rId12" r:link="rId13" cstate="print"/>
          <a:srcRect l="18124" t="9448" r="16516" b="12532"/>
          <a:stretch>
            <a:fillRect/>
          </a:stretch>
        </p:blipFill>
        <p:spPr bwMode="auto">
          <a:xfrm>
            <a:off x="7515225" y="0"/>
            <a:ext cx="838200" cy="1659200"/>
          </a:xfrm>
          <a:prstGeom prst="rect">
            <a:avLst/>
          </a:prstGeom>
          <a:noFill/>
          <a:ln w="9525" algn="in">
            <a:noFill/>
            <a:miter lim="800000"/>
            <a:headEnd/>
            <a:tailEnd/>
          </a:ln>
          <a:effectLst/>
        </p:spPr>
      </p:pic>
      <p:sp>
        <p:nvSpPr>
          <p:cNvPr id="1046" name="Rectangle 22"/>
          <p:cNvSpPr>
            <a:spLocks noChangeArrowheads="1"/>
          </p:cNvSpPr>
          <p:nvPr/>
        </p:nvSpPr>
        <p:spPr bwMode="auto">
          <a:xfrm>
            <a:off x="8353424" y="1676400"/>
            <a:ext cx="7905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7" name="Rectangle 23"/>
          <p:cNvSpPr>
            <a:spLocks noChangeArrowheads="1"/>
          </p:cNvSpPr>
          <p:nvPr/>
        </p:nvSpPr>
        <p:spPr bwMode="auto">
          <a:xfrm>
            <a:off x="7515225" y="167640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0" name="Rectangle 26"/>
          <p:cNvSpPr>
            <a:spLocks noChangeArrowheads="1"/>
          </p:cNvSpPr>
          <p:nvPr/>
        </p:nvSpPr>
        <p:spPr bwMode="auto">
          <a:xfrm>
            <a:off x="0" y="2495551"/>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1" name="Rectangle 27"/>
          <p:cNvSpPr>
            <a:spLocks noChangeArrowheads="1"/>
          </p:cNvSpPr>
          <p:nvPr/>
        </p:nvSpPr>
        <p:spPr bwMode="auto">
          <a:xfrm>
            <a:off x="809625" y="4191001"/>
            <a:ext cx="838200" cy="838199"/>
          </a:xfrm>
          <a:prstGeom prst="rect">
            <a:avLst/>
          </a:prstGeom>
          <a:solidFill>
            <a:schemeClr val="accent6">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2" name="Rectangle 28"/>
          <p:cNvSpPr>
            <a:spLocks noChangeArrowheads="1"/>
          </p:cNvSpPr>
          <p:nvPr/>
        </p:nvSpPr>
        <p:spPr bwMode="auto">
          <a:xfrm>
            <a:off x="1647825" y="4191000"/>
            <a:ext cx="838200" cy="838199"/>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3" name="Rectangle 29"/>
          <p:cNvSpPr>
            <a:spLocks noChangeArrowheads="1"/>
          </p:cNvSpPr>
          <p:nvPr/>
        </p:nvSpPr>
        <p:spPr bwMode="auto">
          <a:xfrm>
            <a:off x="0" y="4191000"/>
            <a:ext cx="809626"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5" name="Line 31"/>
          <p:cNvSpPr>
            <a:spLocks noChangeShapeType="1"/>
          </p:cNvSpPr>
          <p:nvPr/>
        </p:nvSpPr>
        <p:spPr bwMode="auto">
          <a:xfrm>
            <a:off x="3324226" y="1676400"/>
            <a:ext cx="58197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7" name="Line 33"/>
          <p:cNvSpPr>
            <a:spLocks noChangeShapeType="1"/>
          </p:cNvSpPr>
          <p:nvPr/>
        </p:nvSpPr>
        <p:spPr bwMode="auto">
          <a:xfrm>
            <a:off x="-1" y="2514600"/>
            <a:ext cx="33242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6" name="Line 36"/>
          <p:cNvSpPr>
            <a:spLocks noChangeShapeType="1"/>
          </p:cNvSpPr>
          <p:nvPr/>
        </p:nvSpPr>
        <p:spPr bwMode="auto">
          <a:xfrm>
            <a:off x="0" y="502920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8" name="Line 34"/>
          <p:cNvSpPr>
            <a:spLocks noChangeShapeType="1"/>
          </p:cNvSpPr>
          <p:nvPr/>
        </p:nvSpPr>
        <p:spPr bwMode="auto">
          <a:xfrm>
            <a:off x="-28575" y="3333750"/>
            <a:ext cx="251460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7" name="Line 20"/>
          <p:cNvSpPr>
            <a:spLocks noChangeShapeType="1"/>
          </p:cNvSpPr>
          <p:nvPr/>
        </p:nvSpPr>
        <p:spPr bwMode="auto">
          <a:xfrm>
            <a:off x="8353424" y="838200"/>
            <a:ext cx="7905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8" name="Line 33"/>
          <p:cNvSpPr>
            <a:spLocks noChangeShapeType="1"/>
          </p:cNvSpPr>
          <p:nvPr/>
        </p:nvSpPr>
        <p:spPr bwMode="auto">
          <a:xfrm>
            <a:off x="7515224" y="2514600"/>
            <a:ext cx="16287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2" name="Rectangle 27"/>
          <p:cNvSpPr>
            <a:spLocks noChangeArrowheads="1"/>
          </p:cNvSpPr>
          <p:nvPr/>
        </p:nvSpPr>
        <p:spPr bwMode="auto">
          <a:xfrm>
            <a:off x="809625" y="3352800"/>
            <a:ext cx="838200" cy="838199"/>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3" name="Rectangle 28"/>
          <p:cNvSpPr>
            <a:spLocks noChangeArrowheads="1"/>
          </p:cNvSpPr>
          <p:nvPr/>
        </p:nvSpPr>
        <p:spPr bwMode="auto">
          <a:xfrm>
            <a:off x="1647825" y="3352799"/>
            <a:ext cx="838200" cy="838199"/>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0" name="Line 36"/>
          <p:cNvSpPr>
            <a:spLocks noChangeShapeType="1"/>
          </p:cNvSpPr>
          <p:nvPr/>
        </p:nvSpPr>
        <p:spPr bwMode="auto">
          <a:xfrm>
            <a:off x="-1" y="417195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72" name="Text Box 48"/>
          <p:cNvSpPr txBox="1">
            <a:spLocks noChangeArrowheads="1"/>
          </p:cNvSpPr>
          <p:nvPr/>
        </p:nvSpPr>
        <p:spPr bwMode="auto">
          <a:xfrm>
            <a:off x="3505200" y="1905000"/>
            <a:ext cx="38100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4">
                  <a:lumMod val="20000"/>
                  <a:lumOff val="80000"/>
                </a:schemeClr>
              </a:solidFill>
              <a:effectLst/>
              <a:latin typeface="Arial"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802"/>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5547105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7686886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0" name="Rectangle 46"/>
          <p:cNvSpPr>
            <a:spLocks noChangeArrowheads="1"/>
          </p:cNvSpPr>
          <p:nvPr/>
        </p:nvSpPr>
        <p:spPr bwMode="auto">
          <a:xfrm>
            <a:off x="0" y="5029200"/>
            <a:ext cx="2514600" cy="18288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4" name="Rectangle 10"/>
          <p:cNvSpPr>
            <a:spLocks noChangeArrowheads="1"/>
          </p:cNvSpPr>
          <p:nvPr/>
        </p:nvSpPr>
        <p:spPr bwMode="auto">
          <a:xfrm>
            <a:off x="2486025" y="1657047"/>
            <a:ext cx="6657975" cy="5200953"/>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1"/>
          <p:cNvSpPr>
            <a:spLocks noGrp="1"/>
          </p:cNvSpPr>
          <p:nvPr>
            <p:ph type="ctrTitle" hasCustomPrompt="1"/>
          </p:nvPr>
        </p:nvSpPr>
        <p:spPr>
          <a:xfrm>
            <a:off x="3124200" y="3124200"/>
            <a:ext cx="5410200" cy="1600200"/>
          </a:xfrm>
        </p:spPr>
        <p:txBody>
          <a:bodyPr>
            <a:noAutofit/>
          </a:bodyPr>
          <a:lstStyle>
            <a:lvl1pPr>
              <a:lnSpc>
                <a:spcPct val="80000"/>
              </a:lnSpc>
              <a:defRPr sz="6000">
                <a:solidFill>
                  <a:schemeClr val="accent5"/>
                </a:solidFill>
              </a:defRPr>
            </a:lvl1pPr>
          </a:lstStyle>
          <a:p>
            <a:r>
              <a:rPr lang="en-US" smtClean="0"/>
              <a:t>Title of </a:t>
            </a:r>
            <a:br>
              <a:rPr lang="en-US" smtClean="0"/>
            </a:br>
            <a:r>
              <a:rPr lang="en-US" smtClean="0"/>
              <a:t>the Presentation</a:t>
            </a:r>
            <a:endParaRPr lang="en-US"/>
          </a:p>
        </p:txBody>
      </p:sp>
      <p:sp>
        <p:nvSpPr>
          <p:cNvPr id="3" name="Subtitle 2"/>
          <p:cNvSpPr>
            <a:spLocks noGrp="1"/>
          </p:cNvSpPr>
          <p:nvPr>
            <p:ph type="subTitle" idx="1" hasCustomPrompt="1"/>
          </p:nvPr>
        </p:nvSpPr>
        <p:spPr>
          <a:xfrm>
            <a:off x="3124200" y="4953000"/>
            <a:ext cx="5410200" cy="457200"/>
          </a:xfrm>
        </p:spPr>
        <p:txBody>
          <a:bodyPr>
            <a:normAutofit/>
          </a:bodyPr>
          <a:lstStyle>
            <a:lvl1pPr marL="0" indent="0" algn="l">
              <a:spcBef>
                <a:spcPts val="0"/>
              </a:spcBef>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of the presentation</a:t>
            </a:r>
            <a:endParaRPr lang="en-US"/>
          </a:p>
        </p:txBody>
      </p:sp>
      <p:pic>
        <p:nvPicPr>
          <p:cNvPr id="1027" name="Picture 3" descr="C:\Documents and Settings\tamic.MCG\Desktop\PubWORK\GB0460301-PB\GB04603-IMG02.JPG"/>
          <p:cNvPicPr>
            <a:picLocks noChangeAspect="1" noChangeArrowheads="1"/>
          </p:cNvPicPr>
          <p:nvPr/>
        </p:nvPicPr>
        <p:blipFill>
          <a:blip r:embed="rId2" r:link="rId3" cstate="print"/>
          <a:srcRect l="2953" t="5026" r="14623" b="1005"/>
          <a:stretch>
            <a:fillRect/>
          </a:stretch>
        </p:blipFill>
        <p:spPr bwMode="auto">
          <a:xfrm>
            <a:off x="0" y="0"/>
            <a:ext cx="3324226" cy="2514600"/>
          </a:xfrm>
          <a:prstGeom prst="rect">
            <a:avLst/>
          </a:prstGeom>
          <a:noFill/>
          <a:ln w="9525" algn="in">
            <a:noFill/>
            <a:miter lim="800000"/>
            <a:headEnd/>
            <a:tailEnd/>
          </a:ln>
          <a:effectLst/>
        </p:spPr>
      </p:pic>
      <p:sp>
        <p:nvSpPr>
          <p:cNvPr id="1028" name="Rectangle 4"/>
          <p:cNvSpPr>
            <a:spLocks noChangeArrowheads="1"/>
          </p:cNvSpPr>
          <p:nvPr/>
        </p:nvSpPr>
        <p:spPr bwMode="auto">
          <a:xfrm>
            <a:off x="-1" y="0"/>
            <a:ext cx="809625"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9" name="Rectangle 5"/>
          <p:cNvSpPr>
            <a:spLocks noChangeArrowheads="1"/>
          </p:cNvSpPr>
          <p:nvPr/>
        </p:nvSpPr>
        <p:spPr bwMode="auto">
          <a:xfrm>
            <a:off x="3324225" y="0"/>
            <a:ext cx="838200" cy="828531"/>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0" name="Rectangle 6"/>
          <p:cNvSpPr>
            <a:spLocks noChangeArrowheads="1"/>
          </p:cNvSpPr>
          <p:nvPr/>
        </p:nvSpPr>
        <p:spPr bwMode="auto">
          <a:xfrm>
            <a:off x="4162425" y="7"/>
            <a:ext cx="838200" cy="828524"/>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1" name="Rectangle 7"/>
          <p:cNvSpPr>
            <a:spLocks noChangeArrowheads="1"/>
          </p:cNvSpPr>
          <p:nvPr/>
        </p:nvSpPr>
        <p:spPr bwMode="auto">
          <a:xfrm>
            <a:off x="5000625" y="0"/>
            <a:ext cx="840441"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2" name="Rectangle 8"/>
          <p:cNvSpPr>
            <a:spLocks noChangeArrowheads="1"/>
          </p:cNvSpPr>
          <p:nvPr/>
        </p:nvSpPr>
        <p:spPr bwMode="auto">
          <a:xfrm>
            <a:off x="6677025" y="0"/>
            <a:ext cx="838200" cy="828524"/>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3" name="Rectangle 9"/>
          <p:cNvSpPr>
            <a:spLocks noChangeArrowheads="1"/>
          </p:cNvSpPr>
          <p:nvPr/>
        </p:nvSpPr>
        <p:spPr bwMode="auto">
          <a:xfrm>
            <a:off x="8353424" y="7"/>
            <a:ext cx="790575" cy="828524"/>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35" name="Picture 11" descr="C:\Documents and Settings\tamic.MCG\Desktop\PubWORK\GB0460301-PB\GB04603-IMG04.JPG"/>
          <p:cNvPicPr>
            <a:picLocks noChangeAspect="1" noChangeArrowheads="1"/>
          </p:cNvPicPr>
          <p:nvPr/>
        </p:nvPicPr>
        <p:blipFill>
          <a:blip r:embed="rId4" r:link="rId5" cstate="print"/>
          <a:srcRect l="3254" t="6930" r="1658" b="27410"/>
          <a:stretch>
            <a:fillRect/>
          </a:stretch>
        </p:blipFill>
        <p:spPr bwMode="auto">
          <a:xfrm>
            <a:off x="809625" y="2514600"/>
            <a:ext cx="1676400" cy="819150"/>
          </a:xfrm>
          <a:prstGeom prst="rect">
            <a:avLst/>
          </a:prstGeom>
          <a:noFill/>
          <a:ln w="9525" algn="in">
            <a:noFill/>
            <a:miter lim="800000"/>
            <a:headEnd/>
            <a:tailEnd/>
          </a:ln>
          <a:effectLst/>
        </p:spPr>
      </p:pic>
      <p:pic>
        <p:nvPicPr>
          <p:cNvPr id="1036" name="Picture 12" descr="C:\Documents and Settings\tamic.MCG\Desktop\PubWORK\GB0460301-PB\GB04603-IMG06.JPG"/>
          <p:cNvPicPr>
            <a:picLocks noChangeAspect="1" noChangeArrowheads="1"/>
          </p:cNvPicPr>
          <p:nvPr/>
        </p:nvPicPr>
        <p:blipFill>
          <a:blip r:embed="rId6" r:link="rId7" cstate="print"/>
          <a:srcRect l="18510" t="12500" r="52916" b="62500"/>
          <a:stretch>
            <a:fillRect/>
          </a:stretch>
        </p:blipFill>
        <p:spPr bwMode="auto">
          <a:xfrm>
            <a:off x="4162425" y="838200"/>
            <a:ext cx="852394" cy="827260"/>
          </a:xfrm>
          <a:prstGeom prst="rect">
            <a:avLst/>
          </a:prstGeom>
          <a:noFill/>
          <a:ln w="9525" algn="in">
            <a:noFill/>
            <a:miter lim="800000"/>
            <a:headEnd/>
            <a:tailEnd/>
          </a:ln>
          <a:effectLst/>
        </p:spPr>
      </p:pic>
      <p:pic>
        <p:nvPicPr>
          <p:cNvPr id="1037" name="Picture 13" descr="C:\Documents and Settings\tamic.MCG\Desktop\PubWORK\GB0460301-PB\GB04603-IMG09.JPG"/>
          <p:cNvPicPr>
            <a:picLocks noChangeAspect="1" noChangeArrowheads="1"/>
          </p:cNvPicPr>
          <p:nvPr/>
        </p:nvPicPr>
        <p:blipFill>
          <a:blip r:embed="rId8" r:link="rId9" cstate="print"/>
          <a:srcRect l="7775" t="20180" r="56381" b="37632"/>
          <a:stretch>
            <a:fillRect/>
          </a:stretch>
        </p:blipFill>
        <p:spPr bwMode="auto">
          <a:xfrm>
            <a:off x="0" y="3333750"/>
            <a:ext cx="839893" cy="838200"/>
          </a:xfrm>
          <a:prstGeom prst="rect">
            <a:avLst/>
          </a:prstGeom>
          <a:noFill/>
          <a:ln w="9525" algn="in">
            <a:noFill/>
            <a:miter lim="800000"/>
            <a:headEnd/>
            <a:tailEnd/>
          </a:ln>
          <a:effectLst/>
        </p:spPr>
      </p:pic>
      <p:pic>
        <p:nvPicPr>
          <p:cNvPr id="1038" name="Picture 14" descr="C:\Documents and Settings\tamic.MCG\Desktop\PubWORK\GB0460301-PB\GB04603-IMG10.JPG"/>
          <p:cNvPicPr>
            <a:picLocks noChangeAspect="1" noChangeArrowheads="1"/>
          </p:cNvPicPr>
          <p:nvPr/>
        </p:nvPicPr>
        <p:blipFill>
          <a:blip r:embed="rId10" r:link="rId11" cstate="print"/>
          <a:srcRect l="42299" t="17058" r="17094" b="41695"/>
          <a:stretch>
            <a:fillRect/>
          </a:stretch>
        </p:blipFill>
        <p:spPr bwMode="auto">
          <a:xfrm>
            <a:off x="5838825" y="0"/>
            <a:ext cx="839508" cy="828524"/>
          </a:xfrm>
          <a:prstGeom prst="rect">
            <a:avLst/>
          </a:prstGeom>
          <a:noFill/>
          <a:ln w="9525" algn="in">
            <a:noFill/>
            <a:miter lim="800000"/>
            <a:headEnd/>
            <a:tailEnd/>
          </a:ln>
          <a:effectLst/>
        </p:spPr>
      </p:pic>
      <p:sp>
        <p:nvSpPr>
          <p:cNvPr id="1039" name="Rectangle 15"/>
          <p:cNvSpPr>
            <a:spLocks noChangeArrowheads="1"/>
          </p:cNvSpPr>
          <p:nvPr/>
        </p:nvSpPr>
        <p:spPr bwMode="auto">
          <a:xfrm>
            <a:off x="3324225" y="828531"/>
            <a:ext cx="838200" cy="828524"/>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0" name="Rectangle 16"/>
          <p:cNvSpPr>
            <a:spLocks noChangeArrowheads="1"/>
          </p:cNvSpPr>
          <p:nvPr/>
        </p:nvSpPr>
        <p:spPr bwMode="auto">
          <a:xfrm>
            <a:off x="5000625" y="828524"/>
            <a:ext cx="840441" cy="828524"/>
          </a:xfrm>
          <a:prstGeom prst="rect">
            <a:avLst/>
          </a:prstGeom>
          <a:solidFill>
            <a:schemeClr val="accent3">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1" name="Rectangle 17"/>
          <p:cNvSpPr>
            <a:spLocks noChangeArrowheads="1"/>
          </p:cNvSpPr>
          <p:nvPr/>
        </p:nvSpPr>
        <p:spPr bwMode="auto">
          <a:xfrm>
            <a:off x="5838825" y="838200"/>
            <a:ext cx="842981" cy="828524"/>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2" name="Rectangle 18"/>
          <p:cNvSpPr>
            <a:spLocks noChangeArrowheads="1"/>
          </p:cNvSpPr>
          <p:nvPr/>
        </p:nvSpPr>
        <p:spPr bwMode="auto">
          <a:xfrm>
            <a:off x="6677025" y="828531"/>
            <a:ext cx="838200" cy="828524"/>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3" name="Rectangle 19"/>
          <p:cNvSpPr>
            <a:spLocks noChangeArrowheads="1"/>
          </p:cNvSpPr>
          <p:nvPr/>
        </p:nvSpPr>
        <p:spPr bwMode="auto">
          <a:xfrm>
            <a:off x="8353424" y="828531"/>
            <a:ext cx="790575"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4" name="Line 20"/>
          <p:cNvSpPr>
            <a:spLocks noChangeShapeType="1"/>
          </p:cNvSpPr>
          <p:nvPr/>
        </p:nvSpPr>
        <p:spPr bwMode="auto">
          <a:xfrm>
            <a:off x="3324225" y="838198"/>
            <a:ext cx="4191000" cy="2"/>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45" name="Picture 21" descr="C:\Documents and Settings\tamic.MCG\Desktop\PubWORK\GB0460301-PB\GB04603-IMG07.JPG"/>
          <p:cNvPicPr>
            <a:picLocks noChangeAspect="1" noChangeArrowheads="1"/>
          </p:cNvPicPr>
          <p:nvPr/>
        </p:nvPicPr>
        <p:blipFill>
          <a:blip r:embed="rId12" r:link="rId13" cstate="print"/>
          <a:srcRect l="18124" t="9448" r="16516" b="12532"/>
          <a:stretch>
            <a:fillRect/>
          </a:stretch>
        </p:blipFill>
        <p:spPr bwMode="auto">
          <a:xfrm>
            <a:off x="7515225" y="0"/>
            <a:ext cx="838200" cy="1659200"/>
          </a:xfrm>
          <a:prstGeom prst="rect">
            <a:avLst/>
          </a:prstGeom>
          <a:noFill/>
          <a:ln w="9525" algn="in">
            <a:noFill/>
            <a:miter lim="800000"/>
            <a:headEnd/>
            <a:tailEnd/>
          </a:ln>
          <a:effectLst/>
        </p:spPr>
      </p:pic>
      <p:sp>
        <p:nvSpPr>
          <p:cNvPr id="1046" name="Rectangle 22"/>
          <p:cNvSpPr>
            <a:spLocks noChangeArrowheads="1"/>
          </p:cNvSpPr>
          <p:nvPr/>
        </p:nvSpPr>
        <p:spPr bwMode="auto">
          <a:xfrm>
            <a:off x="8353424" y="1676400"/>
            <a:ext cx="7905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7" name="Rectangle 23"/>
          <p:cNvSpPr>
            <a:spLocks noChangeArrowheads="1"/>
          </p:cNvSpPr>
          <p:nvPr/>
        </p:nvSpPr>
        <p:spPr bwMode="auto">
          <a:xfrm>
            <a:off x="7515225" y="167640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8" name="Rectangle 24"/>
          <p:cNvSpPr>
            <a:spLocks noChangeArrowheads="1"/>
          </p:cNvSpPr>
          <p:nvPr/>
        </p:nvSpPr>
        <p:spPr bwMode="auto">
          <a:xfrm>
            <a:off x="2486025" y="1657055"/>
            <a:ext cx="838200" cy="857545"/>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9" name="Rectangle 25"/>
          <p:cNvSpPr>
            <a:spLocks noChangeArrowheads="1"/>
          </p:cNvSpPr>
          <p:nvPr/>
        </p:nvSpPr>
        <p:spPr bwMode="auto">
          <a:xfrm>
            <a:off x="1647825" y="1657055"/>
            <a:ext cx="838200" cy="857545"/>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0" name="Rectangle 26"/>
          <p:cNvSpPr>
            <a:spLocks noChangeArrowheads="1"/>
          </p:cNvSpPr>
          <p:nvPr/>
        </p:nvSpPr>
        <p:spPr bwMode="auto">
          <a:xfrm>
            <a:off x="0" y="2495551"/>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1" name="Rectangle 27"/>
          <p:cNvSpPr>
            <a:spLocks noChangeArrowheads="1"/>
          </p:cNvSpPr>
          <p:nvPr/>
        </p:nvSpPr>
        <p:spPr bwMode="auto">
          <a:xfrm>
            <a:off x="809625" y="4191001"/>
            <a:ext cx="838200" cy="838199"/>
          </a:xfrm>
          <a:prstGeom prst="rect">
            <a:avLst/>
          </a:prstGeom>
          <a:solidFill>
            <a:schemeClr val="accent6">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2" name="Rectangle 28"/>
          <p:cNvSpPr>
            <a:spLocks noChangeArrowheads="1"/>
          </p:cNvSpPr>
          <p:nvPr/>
        </p:nvSpPr>
        <p:spPr bwMode="auto">
          <a:xfrm>
            <a:off x="1647825" y="4191000"/>
            <a:ext cx="838200" cy="838199"/>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3" name="Rectangle 29"/>
          <p:cNvSpPr>
            <a:spLocks noChangeArrowheads="1"/>
          </p:cNvSpPr>
          <p:nvPr/>
        </p:nvSpPr>
        <p:spPr bwMode="auto">
          <a:xfrm>
            <a:off x="0" y="4191000"/>
            <a:ext cx="809626"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4" name="Line 30"/>
          <p:cNvSpPr>
            <a:spLocks noChangeShapeType="1"/>
          </p:cNvSpPr>
          <p:nvPr/>
        </p:nvSpPr>
        <p:spPr bwMode="auto">
          <a:xfrm>
            <a:off x="-1"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5" name="Line 31"/>
          <p:cNvSpPr>
            <a:spLocks noChangeShapeType="1"/>
          </p:cNvSpPr>
          <p:nvPr/>
        </p:nvSpPr>
        <p:spPr bwMode="auto">
          <a:xfrm>
            <a:off x="1647826" y="16764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7" name="Line 33"/>
          <p:cNvSpPr>
            <a:spLocks noChangeShapeType="1"/>
          </p:cNvSpPr>
          <p:nvPr/>
        </p:nvSpPr>
        <p:spPr bwMode="auto">
          <a:xfrm>
            <a:off x="-1" y="2514600"/>
            <a:ext cx="33242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6" name="Line 36"/>
          <p:cNvSpPr>
            <a:spLocks noChangeShapeType="1"/>
          </p:cNvSpPr>
          <p:nvPr/>
        </p:nvSpPr>
        <p:spPr bwMode="auto">
          <a:xfrm>
            <a:off x="0" y="502920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8" name="Line 34"/>
          <p:cNvSpPr>
            <a:spLocks noChangeShapeType="1"/>
          </p:cNvSpPr>
          <p:nvPr/>
        </p:nvSpPr>
        <p:spPr bwMode="auto">
          <a:xfrm>
            <a:off x="-28575" y="3333750"/>
            <a:ext cx="251460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7" name="Line 20"/>
          <p:cNvSpPr>
            <a:spLocks noChangeShapeType="1"/>
          </p:cNvSpPr>
          <p:nvPr/>
        </p:nvSpPr>
        <p:spPr bwMode="auto">
          <a:xfrm>
            <a:off x="8353424" y="838200"/>
            <a:ext cx="7905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8" name="Line 33"/>
          <p:cNvSpPr>
            <a:spLocks noChangeShapeType="1"/>
          </p:cNvSpPr>
          <p:nvPr/>
        </p:nvSpPr>
        <p:spPr bwMode="auto">
          <a:xfrm>
            <a:off x="7515224" y="2514600"/>
            <a:ext cx="16287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2" name="Rectangle 27"/>
          <p:cNvSpPr>
            <a:spLocks noChangeArrowheads="1"/>
          </p:cNvSpPr>
          <p:nvPr/>
        </p:nvSpPr>
        <p:spPr bwMode="auto">
          <a:xfrm>
            <a:off x="809625" y="3352800"/>
            <a:ext cx="838200" cy="838199"/>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3" name="Rectangle 28"/>
          <p:cNvSpPr>
            <a:spLocks noChangeArrowheads="1"/>
          </p:cNvSpPr>
          <p:nvPr/>
        </p:nvSpPr>
        <p:spPr bwMode="auto">
          <a:xfrm>
            <a:off x="1647825" y="3352799"/>
            <a:ext cx="838200" cy="838199"/>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0" name="Line 36"/>
          <p:cNvSpPr>
            <a:spLocks noChangeShapeType="1"/>
          </p:cNvSpPr>
          <p:nvPr/>
        </p:nvSpPr>
        <p:spPr bwMode="auto">
          <a:xfrm>
            <a:off x="-1" y="417195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72" name="Text Box 48"/>
          <p:cNvSpPr txBox="1">
            <a:spLocks noChangeArrowheads="1"/>
          </p:cNvSpPr>
          <p:nvPr/>
        </p:nvSpPr>
        <p:spPr bwMode="auto">
          <a:xfrm>
            <a:off x="3505200" y="1905000"/>
            <a:ext cx="38100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accent4">
                    <a:lumMod val="20000"/>
                    <a:lumOff val="80000"/>
                  </a:schemeClr>
                </a:solidFill>
                <a:effectLst/>
                <a:latin typeface="Times New Roman" pitchFamily="18" charset="0"/>
              </a:rPr>
              <a:t>A Brighter Tomorrow</a:t>
            </a:r>
            <a:endParaRPr kumimoji="0" lang="en-US" sz="2000" b="0" i="0" u="none" strike="noStrike" cap="none" normalizeH="0" baseline="0" smtClean="0">
              <a:ln>
                <a:noFill/>
              </a:ln>
              <a:solidFill>
                <a:schemeClr val="accent4">
                  <a:lumMod val="20000"/>
                  <a:lumOff val="80000"/>
                </a:schemeClr>
              </a:solidFill>
              <a:effectLst/>
              <a:latin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with Text and Photo">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6781800" cy="609600"/>
          </a:xfrm>
        </p:spPr>
        <p:txBody>
          <a:bodyPr>
            <a:noAutofit/>
          </a:bodyPr>
          <a:lstStyle>
            <a:lvl1pPr>
              <a:lnSpc>
                <a:spcPct val="90000"/>
              </a:lnSpc>
              <a:defRPr sz="3600">
                <a:solidFill>
                  <a:schemeClr val="accent5"/>
                </a:solidFill>
              </a:defRPr>
            </a:lvl1pPr>
          </a:lstStyle>
          <a:p>
            <a:r>
              <a:rPr lang="en-US" smtClean="0"/>
              <a:t>Content Page with Text and Photo</a:t>
            </a:r>
            <a:endParaRPr lang="en-US"/>
          </a:p>
        </p:txBody>
      </p:sp>
      <p:sp>
        <p:nvSpPr>
          <p:cNvPr id="3" name="Content Placeholder 2"/>
          <p:cNvSpPr>
            <a:spLocks noGrp="1"/>
          </p:cNvSpPr>
          <p:nvPr>
            <p:ph sz="half" idx="1"/>
          </p:nvPr>
        </p:nvSpPr>
        <p:spPr>
          <a:xfrm>
            <a:off x="685800" y="2438400"/>
            <a:ext cx="4572000" cy="35814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2"/>
          <p:cNvSpPr>
            <a:spLocks noGrp="1"/>
          </p:cNvSpPr>
          <p:nvPr>
            <p:ph type="pic" idx="10"/>
          </p:nvPr>
        </p:nvSpPr>
        <p:spPr>
          <a:xfrm>
            <a:off x="5562600" y="2438400"/>
            <a:ext cx="3124200" cy="35814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Subtitle 2"/>
          <p:cNvSpPr>
            <a:spLocks noGrp="1"/>
          </p:cNvSpPr>
          <p:nvPr>
            <p:ph type="subTitle" idx="11" hasCustomPrompt="1"/>
          </p:nvPr>
        </p:nvSpPr>
        <p:spPr>
          <a:xfrm>
            <a:off x="457200" y="1828800"/>
            <a:ext cx="6781800" cy="381000"/>
          </a:xfrm>
        </p:spPr>
        <p:txBody>
          <a:bodyPr>
            <a:no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photo</a:t>
            </a:r>
            <a:endParaRPr lang="en-US"/>
          </a:p>
        </p:txBody>
      </p:sp>
      <p:pic>
        <p:nvPicPr>
          <p:cNvPr id="2060" name="Picture 12" descr="GB0460701-IMG04"/>
          <p:cNvPicPr>
            <a:picLocks noChangeAspect="1" noChangeArrowheads="1"/>
          </p:cNvPicPr>
          <p:nvPr/>
        </p:nvPicPr>
        <p:blipFill>
          <a:blip r:embed="rId2" cstate="print"/>
          <a:srcRect l="21060" t="20184" r="31052" b="34494"/>
          <a:stretch>
            <a:fillRect/>
          </a:stretch>
        </p:blipFill>
        <p:spPr bwMode="auto">
          <a:xfrm>
            <a:off x="0" y="0"/>
            <a:ext cx="819150" cy="838200"/>
          </a:xfrm>
          <a:prstGeom prst="rect">
            <a:avLst/>
          </a:prstGeom>
          <a:noFill/>
          <a:ln w="9525" algn="in">
            <a:noFill/>
            <a:miter lim="800000"/>
            <a:headEnd/>
            <a:tailEnd/>
          </a:ln>
          <a:effectLst/>
        </p:spPr>
      </p:pic>
      <p:pic>
        <p:nvPicPr>
          <p:cNvPr id="2062" name="Picture 14" descr="GB0460701-IMG05"/>
          <p:cNvPicPr>
            <a:picLocks noChangeAspect="1" noChangeArrowheads="1"/>
          </p:cNvPicPr>
          <p:nvPr/>
        </p:nvPicPr>
        <p:blipFill>
          <a:blip r:embed="rId3" cstate="print"/>
          <a:srcRect l="80107" t="23764" r="7471" b="39996"/>
          <a:stretch>
            <a:fillRect/>
          </a:stretch>
        </p:blipFill>
        <p:spPr bwMode="auto">
          <a:xfrm>
            <a:off x="4953000" y="0"/>
            <a:ext cx="914400" cy="838200"/>
          </a:xfrm>
          <a:prstGeom prst="rect">
            <a:avLst/>
          </a:prstGeom>
          <a:noFill/>
          <a:ln w="9525" algn="in">
            <a:noFill/>
            <a:miter lim="800000"/>
            <a:headEnd/>
            <a:tailEnd/>
          </a:ln>
          <a:effectLst/>
        </p:spPr>
      </p:pic>
      <p:sp>
        <p:nvSpPr>
          <p:cNvPr id="86" name="Rectangle 5"/>
          <p:cNvSpPr>
            <a:spLocks noChangeArrowheads="1"/>
          </p:cNvSpPr>
          <p:nvPr/>
        </p:nvSpPr>
        <p:spPr bwMode="auto">
          <a:xfrm>
            <a:off x="3276600" y="0"/>
            <a:ext cx="838200"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7" name="Rectangle 6"/>
          <p:cNvSpPr>
            <a:spLocks noChangeArrowheads="1"/>
          </p:cNvSpPr>
          <p:nvPr/>
        </p:nvSpPr>
        <p:spPr bwMode="auto">
          <a:xfrm>
            <a:off x="5867400"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9" name="Rectangle 8"/>
          <p:cNvSpPr>
            <a:spLocks noChangeArrowheads="1"/>
          </p:cNvSpPr>
          <p:nvPr/>
        </p:nvSpPr>
        <p:spPr bwMode="auto">
          <a:xfrm>
            <a:off x="6677025" y="0"/>
            <a:ext cx="838200" cy="838200"/>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2" name="Picture 21" descr="C:\Documents and Settings\tamic.MCG\Desktop\PubWORK\GB0460301-PB\GB04603-IMG07.JPG"/>
          <p:cNvPicPr>
            <a:picLocks noChangeAspect="1" noChangeArrowheads="1"/>
          </p:cNvPicPr>
          <p:nvPr/>
        </p:nvPicPr>
        <p:blipFill>
          <a:blip r:embed="rId4" r:link="rId5" cstate="print"/>
          <a:srcRect l="18124" t="9448" r="16516" b="12532"/>
          <a:stretch>
            <a:fillRect/>
          </a:stretch>
        </p:blipFill>
        <p:spPr bwMode="auto">
          <a:xfrm>
            <a:off x="7496175" y="0"/>
            <a:ext cx="838200" cy="1659200"/>
          </a:xfrm>
          <a:prstGeom prst="rect">
            <a:avLst/>
          </a:prstGeom>
          <a:noFill/>
          <a:ln w="9525" algn="in">
            <a:noFill/>
            <a:miter lim="800000"/>
            <a:headEnd/>
            <a:tailEnd/>
          </a:ln>
          <a:effectLst/>
        </p:spPr>
      </p:pic>
      <p:sp>
        <p:nvSpPr>
          <p:cNvPr id="94" name="Rectangle 4"/>
          <p:cNvSpPr>
            <a:spLocks noChangeArrowheads="1"/>
          </p:cNvSpPr>
          <p:nvPr/>
        </p:nvSpPr>
        <p:spPr bwMode="auto">
          <a:xfrm>
            <a:off x="819150" y="0"/>
            <a:ext cx="828675"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8" name="Rectangle 4"/>
          <p:cNvSpPr>
            <a:spLocks noChangeArrowheads="1"/>
          </p:cNvSpPr>
          <p:nvPr/>
        </p:nvSpPr>
        <p:spPr bwMode="auto">
          <a:xfrm>
            <a:off x="1628775" y="0"/>
            <a:ext cx="809625"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0" name="Rectangle 5"/>
          <p:cNvSpPr>
            <a:spLocks noChangeArrowheads="1"/>
          </p:cNvSpPr>
          <p:nvPr/>
        </p:nvSpPr>
        <p:spPr bwMode="auto">
          <a:xfrm>
            <a:off x="4114800" y="0"/>
            <a:ext cx="838200"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val="0"/>
              </a:ext>
            </a:extLst>
          </a:blip>
          <a:srcRect l="32034"/>
          <a:stretch/>
        </p:blipFill>
        <p:spPr>
          <a:xfrm>
            <a:off x="2438400" y="-11648"/>
            <a:ext cx="856635" cy="841248"/>
          </a:xfrm>
          <a:prstGeom prst="rect">
            <a:avLst/>
          </a:prstGeom>
        </p:spPr>
      </p:pic>
      <p:sp>
        <p:nvSpPr>
          <p:cNvPr id="101"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with Text and Table">
    <p:bg>
      <p:bgPr>
        <a:solidFill>
          <a:schemeClr val="accent5"/>
        </a:solidFill>
        <a:effectLst/>
      </p:bgPr>
    </p:bg>
    <p:spTree>
      <p:nvGrpSpPr>
        <p:cNvPr id="1" name=""/>
        <p:cNvGrpSpPr/>
        <p:nvPr/>
      </p:nvGrpSpPr>
      <p:grpSpPr>
        <a:xfrm>
          <a:off x="0" y="0"/>
          <a:ext cx="0" cy="0"/>
          <a:chOff x="0" y="0"/>
          <a:chExt cx="0" cy="0"/>
        </a:xfrm>
      </p:grpSpPr>
      <p:pic>
        <p:nvPicPr>
          <p:cNvPr id="3078" name="Picture 6" descr="C:\Documents and Settings\tamic.MCG\Desktop\PubWORK\GB0460301-PB\GB04603-IMG08.JPG"/>
          <p:cNvPicPr>
            <a:picLocks noChangeAspect="1" noChangeArrowheads="1"/>
          </p:cNvPicPr>
          <p:nvPr/>
        </p:nvPicPr>
        <p:blipFill>
          <a:blip r:embed="rId2" r:link="rId3"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3076" name="Picture 4" descr="GB0460701-IMG05"/>
          <p:cNvPicPr>
            <a:picLocks noChangeAspect="1" noChangeArrowheads="1"/>
          </p:cNvPicPr>
          <p:nvPr/>
        </p:nvPicPr>
        <p:blipFill>
          <a:blip r:embed="rId4"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3075" name="Picture 3" descr="GB0460701-IMG10"/>
          <p:cNvPicPr>
            <a:picLocks noChangeAspect="1" noChangeArrowheads="1"/>
          </p:cNvPicPr>
          <p:nvPr/>
        </p:nvPicPr>
        <p:blipFill>
          <a:blip r:embed="rId5"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3" name="Content Placeholder 2"/>
          <p:cNvSpPr>
            <a:spLocks noGrp="1"/>
          </p:cNvSpPr>
          <p:nvPr>
            <p:ph idx="1"/>
          </p:nvPr>
        </p:nvSpPr>
        <p:spPr>
          <a:xfrm>
            <a:off x="685800" y="2362200"/>
            <a:ext cx="8001000" cy="36576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hasCustomPrompt="1"/>
          </p:nvPr>
        </p:nvSpPr>
        <p:spPr>
          <a:xfrm>
            <a:off x="457200" y="1219200"/>
            <a:ext cx="6781800" cy="609600"/>
          </a:xfrm>
        </p:spPr>
        <p:txBody>
          <a:bodyPr>
            <a:normAutofit/>
          </a:bodyPr>
          <a:lstStyle>
            <a:lvl1pPr>
              <a:lnSpc>
                <a:spcPct val="90000"/>
              </a:lnSpc>
              <a:defRPr sz="3600">
                <a:solidFill>
                  <a:schemeClr val="accent4"/>
                </a:solidFill>
              </a:defRPr>
            </a:lvl1pPr>
          </a:lstStyle>
          <a:p>
            <a:r>
              <a:rPr lang="en-US" smtClean="0"/>
              <a:t>Content Page with Text and Table</a:t>
            </a:r>
            <a:endParaRPr lang="en-US"/>
          </a:p>
        </p:txBody>
      </p:sp>
      <p:sp>
        <p:nvSpPr>
          <p:cNvPr id="9" name="Subtitle 2"/>
          <p:cNvSpPr>
            <a:spLocks noGrp="1"/>
          </p:cNvSpPr>
          <p:nvPr>
            <p:ph type="subTitle" idx="11" hasCustomPrompt="1"/>
          </p:nvPr>
        </p:nvSpPr>
        <p:spPr>
          <a:xfrm>
            <a:off x="457200" y="1828800"/>
            <a:ext cx="6781800" cy="381000"/>
          </a:xfrm>
        </p:spPr>
        <p:txBody>
          <a:bodyPr>
            <a:normAutofit/>
          </a:bodyPr>
          <a:lstStyle>
            <a:lvl1pPr marL="0" indent="0" algn="l">
              <a:buNone/>
              <a:defRPr sz="1800" cap="all" baseline="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table</a:t>
            </a:r>
            <a:endParaRPr lang="en-US"/>
          </a:p>
        </p:txBody>
      </p:sp>
      <p:sp>
        <p:nvSpPr>
          <p:cNvPr id="31"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8"/>
          <p:cNvSpPr>
            <a:spLocks noChangeArrowheads="1"/>
          </p:cNvSpPr>
          <p:nvPr/>
        </p:nvSpPr>
        <p:spPr bwMode="auto">
          <a:xfrm>
            <a:off x="6677025" y="0"/>
            <a:ext cx="8667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8"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0"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2"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3077" name="Picture 5" descr="C:\Documents and Settings\tamic.MCG\Desktop\PubWORK\GB0460301-PB\GB04603-IMG11.JPG"/>
          <p:cNvPicPr>
            <a:picLocks noChangeAspect="1" noChangeArrowheads="1"/>
          </p:cNvPicPr>
          <p:nvPr/>
        </p:nvPicPr>
        <p:blipFill>
          <a:blip r:embed="rId6" r:link="rId7" cstate="print"/>
          <a:srcRect l="16815" t="1708" r="33543" b="198"/>
          <a:stretch>
            <a:fillRect/>
          </a:stretch>
        </p:blipFill>
        <p:spPr bwMode="auto">
          <a:xfrm>
            <a:off x="7496175" y="0"/>
            <a:ext cx="838200" cy="1676400"/>
          </a:xfrm>
          <a:prstGeom prst="rect">
            <a:avLst/>
          </a:prstGeom>
          <a:noFill/>
          <a:ln w="9525" algn="in">
            <a:noFill/>
            <a:miter lim="800000"/>
            <a:headEnd/>
            <a:tailEnd/>
          </a:ln>
          <a:effectLst/>
        </p:spPr>
      </p:pic>
      <p:sp>
        <p:nvSpPr>
          <p:cNvPr id="41" name="Line 33"/>
          <p:cNvSpPr>
            <a:spLocks noChangeShapeType="1"/>
          </p:cNvSpPr>
          <p:nvPr/>
        </p:nvSpPr>
        <p:spPr bwMode="auto">
          <a:xfrm>
            <a:off x="7486650" y="1676400"/>
            <a:ext cx="165735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pPr/>
              <a:t>7/26/2016</a:t>
            </a:fld>
            <a:endParaRPr lang="en-US" dirty="0"/>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pPr defTabSz="457200"/>
            <a:fld id="{D535F59B-EE15-5648-A453-5A4306F07A7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8199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903"/>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4913925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031" y="1067852"/>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dirty="0"/>
          </a:p>
        </p:txBody>
      </p:sp>
    </p:spTree>
    <p:extLst>
      <p:ext uri="{BB962C8B-B14F-4D97-AF65-F5344CB8AC3E}">
        <p14:creationId xmlns:p14="http://schemas.microsoft.com/office/powerpoint/2010/main" val="4378549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0" name="Rectangle 46"/>
          <p:cNvSpPr>
            <a:spLocks noChangeArrowheads="1"/>
          </p:cNvSpPr>
          <p:nvPr/>
        </p:nvSpPr>
        <p:spPr bwMode="auto">
          <a:xfrm>
            <a:off x="0" y="5029200"/>
            <a:ext cx="2514600" cy="18288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4" name="Rectangle 10"/>
          <p:cNvSpPr>
            <a:spLocks noChangeArrowheads="1"/>
          </p:cNvSpPr>
          <p:nvPr/>
        </p:nvSpPr>
        <p:spPr bwMode="auto">
          <a:xfrm>
            <a:off x="2486025" y="1657047"/>
            <a:ext cx="6657975" cy="5200953"/>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1"/>
          <p:cNvSpPr>
            <a:spLocks noGrp="1"/>
          </p:cNvSpPr>
          <p:nvPr>
            <p:ph type="ctrTitle" hasCustomPrompt="1"/>
          </p:nvPr>
        </p:nvSpPr>
        <p:spPr>
          <a:xfrm>
            <a:off x="3124200" y="3124200"/>
            <a:ext cx="5410200" cy="1600200"/>
          </a:xfrm>
        </p:spPr>
        <p:txBody>
          <a:bodyPr>
            <a:noAutofit/>
          </a:bodyPr>
          <a:lstStyle>
            <a:lvl1pPr>
              <a:lnSpc>
                <a:spcPct val="80000"/>
              </a:lnSpc>
              <a:defRPr sz="6000">
                <a:solidFill>
                  <a:schemeClr val="accent5"/>
                </a:solidFill>
              </a:defRPr>
            </a:lvl1pPr>
          </a:lstStyle>
          <a:p>
            <a:r>
              <a:rPr lang="en-US" smtClean="0"/>
              <a:t>Title of </a:t>
            </a:r>
            <a:br>
              <a:rPr lang="en-US" smtClean="0"/>
            </a:br>
            <a:r>
              <a:rPr lang="en-US" smtClean="0"/>
              <a:t>the Presentation</a:t>
            </a:r>
            <a:endParaRPr lang="en-US"/>
          </a:p>
        </p:txBody>
      </p:sp>
      <p:sp>
        <p:nvSpPr>
          <p:cNvPr id="3" name="Subtitle 2"/>
          <p:cNvSpPr>
            <a:spLocks noGrp="1"/>
          </p:cNvSpPr>
          <p:nvPr>
            <p:ph type="subTitle" idx="1" hasCustomPrompt="1"/>
          </p:nvPr>
        </p:nvSpPr>
        <p:spPr>
          <a:xfrm>
            <a:off x="3124200" y="4953000"/>
            <a:ext cx="5410200" cy="457200"/>
          </a:xfrm>
        </p:spPr>
        <p:txBody>
          <a:bodyPr>
            <a:normAutofit/>
          </a:bodyPr>
          <a:lstStyle>
            <a:lvl1pPr marL="0" indent="0" algn="l">
              <a:spcBef>
                <a:spcPts val="0"/>
              </a:spcBef>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of the presentation</a:t>
            </a:r>
            <a:endParaRPr lang="en-US"/>
          </a:p>
        </p:txBody>
      </p:sp>
      <p:pic>
        <p:nvPicPr>
          <p:cNvPr id="1027" name="Picture 3" descr="C:\Documents and Settings\tamic.MCG\Desktop\PubWORK\GB0460301-PB\GB04603-IMG02.JPG"/>
          <p:cNvPicPr>
            <a:picLocks noChangeAspect="1" noChangeArrowheads="1"/>
          </p:cNvPicPr>
          <p:nvPr/>
        </p:nvPicPr>
        <p:blipFill>
          <a:blip r:embed="rId2" r:link="rId3" cstate="print"/>
          <a:srcRect l="2953" t="5026" r="14623" b="1005"/>
          <a:stretch>
            <a:fillRect/>
          </a:stretch>
        </p:blipFill>
        <p:spPr bwMode="auto">
          <a:xfrm>
            <a:off x="0" y="0"/>
            <a:ext cx="3324226" cy="2514600"/>
          </a:xfrm>
          <a:prstGeom prst="rect">
            <a:avLst/>
          </a:prstGeom>
          <a:noFill/>
          <a:ln w="9525" algn="in">
            <a:noFill/>
            <a:miter lim="800000"/>
            <a:headEnd/>
            <a:tailEnd/>
          </a:ln>
          <a:effectLst/>
        </p:spPr>
      </p:pic>
      <p:sp>
        <p:nvSpPr>
          <p:cNvPr id="1028" name="Rectangle 4"/>
          <p:cNvSpPr>
            <a:spLocks noChangeArrowheads="1"/>
          </p:cNvSpPr>
          <p:nvPr/>
        </p:nvSpPr>
        <p:spPr bwMode="auto">
          <a:xfrm>
            <a:off x="-1" y="0"/>
            <a:ext cx="809625"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9" name="Rectangle 5"/>
          <p:cNvSpPr>
            <a:spLocks noChangeArrowheads="1"/>
          </p:cNvSpPr>
          <p:nvPr/>
        </p:nvSpPr>
        <p:spPr bwMode="auto">
          <a:xfrm>
            <a:off x="3324225" y="0"/>
            <a:ext cx="838200" cy="828531"/>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0" name="Rectangle 6"/>
          <p:cNvSpPr>
            <a:spLocks noChangeArrowheads="1"/>
          </p:cNvSpPr>
          <p:nvPr/>
        </p:nvSpPr>
        <p:spPr bwMode="auto">
          <a:xfrm>
            <a:off x="4162425" y="7"/>
            <a:ext cx="838200" cy="828524"/>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1" name="Rectangle 7"/>
          <p:cNvSpPr>
            <a:spLocks noChangeArrowheads="1"/>
          </p:cNvSpPr>
          <p:nvPr/>
        </p:nvSpPr>
        <p:spPr bwMode="auto">
          <a:xfrm>
            <a:off x="5000625" y="0"/>
            <a:ext cx="840441"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2" name="Rectangle 8"/>
          <p:cNvSpPr>
            <a:spLocks noChangeArrowheads="1"/>
          </p:cNvSpPr>
          <p:nvPr/>
        </p:nvSpPr>
        <p:spPr bwMode="auto">
          <a:xfrm>
            <a:off x="6677025" y="0"/>
            <a:ext cx="838200" cy="828524"/>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3" name="Rectangle 9"/>
          <p:cNvSpPr>
            <a:spLocks noChangeArrowheads="1"/>
          </p:cNvSpPr>
          <p:nvPr/>
        </p:nvSpPr>
        <p:spPr bwMode="auto">
          <a:xfrm>
            <a:off x="8353424" y="7"/>
            <a:ext cx="790575" cy="828524"/>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35" name="Picture 11" descr="C:\Documents and Settings\tamic.MCG\Desktop\PubWORK\GB0460301-PB\GB04603-IMG04.JPG"/>
          <p:cNvPicPr>
            <a:picLocks noChangeAspect="1" noChangeArrowheads="1"/>
          </p:cNvPicPr>
          <p:nvPr/>
        </p:nvPicPr>
        <p:blipFill>
          <a:blip r:embed="rId4" r:link="rId5" cstate="print"/>
          <a:srcRect l="3254" t="6930" r="1658" b="27410"/>
          <a:stretch>
            <a:fillRect/>
          </a:stretch>
        </p:blipFill>
        <p:spPr bwMode="auto">
          <a:xfrm>
            <a:off x="809625" y="2514600"/>
            <a:ext cx="1676400" cy="819150"/>
          </a:xfrm>
          <a:prstGeom prst="rect">
            <a:avLst/>
          </a:prstGeom>
          <a:noFill/>
          <a:ln w="9525" algn="in">
            <a:noFill/>
            <a:miter lim="800000"/>
            <a:headEnd/>
            <a:tailEnd/>
          </a:ln>
          <a:effectLst/>
        </p:spPr>
      </p:pic>
      <p:pic>
        <p:nvPicPr>
          <p:cNvPr id="1036" name="Picture 12" descr="C:\Documents and Settings\tamic.MCG\Desktop\PubWORK\GB0460301-PB\GB04603-IMG06.JPG"/>
          <p:cNvPicPr>
            <a:picLocks noChangeAspect="1" noChangeArrowheads="1"/>
          </p:cNvPicPr>
          <p:nvPr/>
        </p:nvPicPr>
        <p:blipFill>
          <a:blip r:embed="rId6" r:link="rId7" cstate="print"/>
          <a:srcRect l="18510" t="12500" r="52916" b="62500"/>
          <a:stretch>
            <a:fillRect/>
          </a:stretch>
        </p:blipFill>
        <p:spPr bwMode="auto">
          <a:xfrm>
            <a:off x="4162425" y="838200"/>
            <a:ext cx="852394" cy="827260"/>
          </a:xfrm>
          <a:prstGeom prst="rect">
            <a:avLst/>
          </a:prstGeom>
          <a:noFill/>
          <a:ln w="9525" algn="in">
            <a:noFill/>
            <a:miter lim="800000"/>
            <a:headEnd/>
            <a:tailEnd/>
          </a:ln>
          <a:effectLst/>
        </p:spPr>
      </p:pic>
      <p:pic>
        <p:nvPicPr>
          <p:cNvPr id="1037" name="Picture 13" descr="C:\Documents and Settings\tamic.MCG\Desktop\PubWORK\GB0460301-PB\GB04603-IMG09.JPG"/>
          <p:cNvPicPr>
            <a:picLocks noChangeAspect="1" noChangeArrowheads="1"/>
          </p:cNvPicPr>
          <p:nvPr/>
        </p:nvPicPr>
        <p:blipFill>
          <a:blip r:embed="rId8" r:link="rId9" cstate="print"/>
          <a:srcRect l="7775" t="20180" r="56381" b="37632"/>
          <a:stretch>
            <a:fillRect/>
          </a:stretch>
        </p:blipFill>
        <p:spPr bwMode="auto">
          <a:xfrm>
            <a:off x="0" y="3333750"/>
            <a:ext cx="839893" cy="838200"/>
          </a:xfrm>
          <a:prstGeom prst="rect">
            <a:avLst/>
          </a:prstGeom>
          <a:noFill/>
          <a:ln w="9525" algn="in">
            <a:noFill/>
            <a:miter lim="800000"/>
            <a:headEnd/>
            <a:tailEnd/>
          </a:ln>
          <a:effectLst/>
        </p:spPr>
      </p:pic>
      <p:pic>
        <p:nvPicPr>
          <p:cNvPr id="1038" name="Picture 14" descr="C:\Documents and Settings\tamic.MCG\Desktop\PubWORK\GB0460301-PB\GB04603-IMG10.JPG"/>
          <p:cNvPicPr>
            <a:picLocks noChangeAspect="1" noChangeArrowheads="1"/>
          </p:cNvPicPr>
          <p:nvPr/>
        </p:nvPicPr>
        <p:blipFill>
          <a:blip r:embed="rId10" r:link="rId11" cstate="print"/>
          <a:srcRect l="42299" t="17058" r="17094" b="41695"/>
          <a:stretch>
            <a:fillRect/>
          </a:stretch>
        </p:blipFill>
        <p:spPr bwMode="auto">
          <a:xfrm>
            <a:off x="5838825" y="0"/>
            <a:ext cx="839508" cy="828524"/>
          </a:xfrm>
          <a:prstGeom prst="rect">
            <a:avLst/>
          </a:prstGeom>
          <a:noFill/>
          <a:ln w="9525" algn="in">
            <a:noFill/>
            <a:miter lim="800000"/>
            <a:headEnd/>
            <a:tailEnd/>
          </a:ln>
          <a:effectLst/>
        </p:spPr>
      </p:pic>
      <p:sp>
        <p:nvSpPr>
          <p:cNvPr id="1039" name="Rectangle 15"/>
          <p:cNvSpPr>
            <a:spLocks noChangeArrowheads="1"/>
          </p:cNvSpPr>
          <p:nvPr/>
        </p:nvSpPr>
        <p:spPr bwMode="auto">
          <a:xfrm>
            <a:off x="3324225" y="828531"/>
            <a:ext cx="838200" cy="828524"/>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0" name="Rectangle 16"/>
          <p:cNvSpPr>
            <a:spLocks noChangeArrowheads="1"/>
          </p:cNvSpPr>
          <p:nvPr/>
        </p:nvSpPr>
        <p:spPr bwMode="auto">
          <a:xfrm>
            <a:off x="5000625" y="828524"/>
            <a:ext cx="840441" cy="828524"/>
          </a:xfrm>
          <a:prstGeom prst="rect">
            <a:avLst/>
          </a:prstGeom>
          <a:solidFill>
            <a:schemeClr val="accent3">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1" name="Rectangle 17"/>
          <p:cNvSpPr>
            <a:spLocks noChangeArrowheads="1"/>
          </p:cNvSpPr>
          <p:nvPr/>
        </p:nvSpPr>
        <p:spPr bwMode="auto">
          <a:xfrm>
            <a:off x="5838825" y="838200"/>
            <a:ext cx="842981" cy="828524"/>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2" name="Rectangle 18"/>
          <p:cNvSpPr>
            <a:spLocks noChangeArrowheads="1"/>
          </p:cNvSpPr>
          <p:nvPr/>
        </p:nvSpPr>
        <p:spPr bwMode="auto">
          <a:xfrm>
            <a:off x="6677025" y="828531"/>
            <a:ext cx="838200" cy="828524"/>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3" name="Rectangle 19"/>
          <p:cNvSpPr>
            <a:spLocks noChangeArrowheads="1"/>
          </p:cNvSpPr>
          <p:nvPr/>
        </p:nvSpPr>
        <p:spPr bwMode="auto">
          <a:xfrm>
            <a:off x="8353424" y="828531"/>
            <a:ext cx="790575"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4" name="Line 20"/>
          <p:cNvSpPr>
            <a:spLocks noChangeShapeType="1"/>
          </p:cNvSpPr>
          <p:nvPr/>
        </p:nvSpPr>
        <p:spPr bwMode="auto">
          <a:xfrm>
            <a:off x="3324225" y="838198"/>
            <a:ext cx="4191000" cy="2"/>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45" name="Picture 21" descr="C:\Documents and Settings\tamic.MCG\Desktop\PubWORK\GB0460301-PB\GB04603-IMG07.JPG"/>
          <p:cNvPicPr>
            <a:picLocks noChangeAspect="1" noChangeArrowheads="1"/>
          </p:cNvPicPr>
          <p:nvPr/>
        </p:nvPicPr>
        <p:blipFill>
          <a:blip r:embed="rId12" r:link="rId13" cstate="print"/>
          <a:srcRect l="18124" t="9448" r="16516" b="12532"/>
          <a:stretch>
            <a:fillRect/>
          </a:stretch>
        </p:blipFill>
        <p:spPr bwMode="auto">
          <a:xfrm>
            <a:off x="7515225" y="0"/>
            <a:ext cx="838200" cy="1659200"/>
          </a:xfrm>
          <a:prstGeom prst="rect">
            <a:avLst/>
          </a:prstGeom>
          <a:noFill/>
          <a:ln w="9525" algn="in">
            <a:noFill/>
            <a:miter lim="800000"/>
            <a:headEnd/>
            <a:tailEnd/>
          </a:ln>
          <a:effectLst/>
        </p:spPr>
      </p:pic>
      <p:sp>
        <p:nvSpPr>
          <p:cNvPr id="1046" name="Rectangle 22"/>
          <p:cNvSpPr>
            <a:spLocks noChangeArrowheads="1"/>
          </p:cNvSpPr>
          <p:nvPr/>
        </p:nvSpPr>
        <p:spPr bwMode="auto">
          <a:xfrm>
            <a:off x="8353424" y="1676400"/>
            <a:ext cx="7905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7" name="Rectangle 23"/>
          <p:cNvSpPr>
            <a:spLocks noChangeArrowheads="1"/>
          </p:cNvSpPr>
          <p:nvPr/>
        </p:nvSpPr>
        <p:spPr bwMode="auto">
          <a:xfrm>
            <a:off x="7515225" y="167640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8" name="Rectangle 24"/>
          <p:cNvSpPr>
            <a:spLocks noChangeArrowheads="1"/>
          </p:cNvSpPr>
          <p:nvPr/>
        </p:nvSpPr>
        <p:spPr bwMode="auto">
          <a:xfrm>
            <a:off x="2486025" y="1657055"/>
            <a:ext cx="838200" cy="857545"/>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9" name="Rectangle 25"/>
          <p:cNvSpPr>
            <a:spLocks noChangeArrowheads="1"/>
          </p:cNvSpPr>
          <p:nvPr/>
        </p:nvSpPr>
        <p:spPr bwMode="auto">
          <a:xfrm>
            <a:off x="1647825" y="1657055"/>
            <a:ext cx="838200" cy="857545"/>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0" name="Rectangle 26"/>
          <p:cNvSpPr>
            <a:spLocks noChangeArrowheads="1"/>
          </p:cNvSpPr>
          <p:nvPr/>
        </p:nvSpPr>
        <p:spPr bwMode="auto">
          <a:xfrm>
            <a:off x="0" y="2495551"/>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1" name="Rectangle 27"/>
          <p:cNvSpPr>
            <a:spLocks noChangeArrowheads="1"/>
          </p:cNvSpPr>
          <p:nvPr/>
        </p:nvSpPr>
        <p:spPr bwMode="auto">
          <a:xfrm>
            <a:off x="809625" y="4191001"/>
            <a:ext cx="838200" cy="838199"/>
          </a:xfrm>
          <a:prstGeom prst="rect">
            <a:avLst/>
          </a:prstGeom>
          <a:solidFill>
            <a:schemeClr val="accent6">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2" name="Rectangle 28"/>
          <p:cNvSpPr>
            <a:spLocks noChangeArrowheads="1"/>
          </p:cNvSpPr>
          <p:nvPr/>
        </p:nvSpPr>
        <p:spPr bwMode="auto">
          <a:xfrm>
            <a:off x="1647825" y="4191000"/>
            <a:ext cx="838200" cy="838199"/>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3" name="Rectangle 29"/>
          <p:cNvSpPr>
            <a:spLocks noChangeArrowheads="1"/>
          </p:cNvSpPr>
          <p:nvPr/>
        </p:nvSpPr>
        <p:spPr bwMode="auto">
          <a:xfrm>
            <a:off x="0" y="4191000"/>
            <a:ext cx="809626"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4" name="Line 30"/>
          <p:cNvSpPr>
            <a:spLocks noChangeShapeType="1"/>
          </p:cNvSpPr>
          <p:nvPr/>
        </p:nvSpPr>
        <p:spPr bwMode="auto">
          <a:xfrm>
            <a:off x="-1"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5" name="Line 31"/>
          <p:cNvSpPr>
            <a:spLocks noChangeShapeType="1"/>
          </p:cNvSpPr>
          <p:nvPr/>
        </p:nvSpPr>
        <p:spPr bwMode="auto">
          <a:xfrm>
            <a:off x="1647826" y="16764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7" name="Line 33"/>
          <p:cNvSpPr>
            <a:spLocks noChangeShapeType="1"/>
          </p:cNvSpPr>
          <p:nvPr/>
        </p:nvSpPr>
        <p:spPr bwMode="auto">
          <a:xfrm>
            <a:off x="-1" y="2514600"/>
            <a:ext cx="33242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6" name="Line 36"/>
          <p:cNvSpPr>
            <a:spLocks noChangeShapeType="1"/>
          </p:cNvSpPr>
          <p:nvPr/>
        </p:nvSpPr>
        <p:spPr bwMode="auto">
          <a:xfrm>
            <a:off x="0" y="502920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8" name="Line 34"/>
          <p:cNvSpPr>
            <a:spLocks noChangeShapeType="1"/>
          </p:cNvSpPr>
          <p:nvPr/>
        </p:nvSpPr>
        <p:spPr bwMode="auto">
          <a:xfrm>
            <a:off x="-28575" y="3333750"/>
            <a:ext cx="251460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7" name="Line 20"/>
          <p:cNvSpPr>
            <a:spLocks noChangeShapeType="1"/>
          </p:cNvSpPr>
          <p:nvPr/>
        </p:nvSpPr>
        <p:spPr bwMode="auto">
          <a:xfrm>
            <a:off x="8353424" y="838200"/>
            <a:ext cx="7905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8" name="Line 33"/>
          <p:cNvSpPr>
            <a:spLocks noChangeShapeType="1"/>
          </p:cNvSpPr>
          <p:nvPr/>
        </p:nvSpPr>
        <p:spPr bwMode="auto">
          <a:xfrm>
            <a:off x="7515224" y="2514600"/>
            <a:ext cx="16287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2" name="Rectangle 27"/>
          <p:cNvSpPr>
            <a:spLocks noChangeArrowheads="1"/>
          </p:cNvSpPr>
          <p:nvPr/>
        </p:nvSpPr>
        <p:spPr bwMode="auto">
          <a:xfrm>
            <a:off x="809625" y="3352800"/>
            <a:ext cx="838200" cy="838199"/>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3" name="Rectangle 28"/>
          <p:cNvSpPr>
            <a:spLocks noChangeArrowheads="1"/>
          </p:cNvSpPr>
          <p:nvPr/>
        </p:nvSpPr>
        <p:spPr bwMode="auto">
          <a:xfrm>
            <a:off x="1647825" y="3352799"/>
            <a:ext cx="838200" cy="838199"/>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0" name="Line 36"/>
          <p:cNvSpPr>
            <a:spLocks noChangeShapeType="1"/>
          </p:cNvSpPr>
          <p:nvPr/>
        </p:nvSpPr>
        <p:spPr bwMode="auto">
          <a:xfrm>
            <a:off x="-1" y="417195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72" name="Text Box 48"/>
          <p:cNvSpPr txBox="1">
            <a:spLocks noChangeArrowheads="1"/>
          </p:cNvSpPr>
          <p:nvPr/>
        </p:nvSpPr>
        <p:spPr bwMode="auto">
          <a:xfrm>
            <a:off x="3505200" y="1905000"/>
            <a:ext cx="38100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accent4">
                    <a:lumMod val="20000"/>
                    <a:lumOff val="80000"/>
                  </a:schemeClr>
                </a:solidFill>
                <a:effectLst/>
                <a:latin typeface="Times New Roman" pitchFamily="18" charset="0"/>
              </a:rPr>
              <a:t>A Brighter Tomorrow</a:t>
            </a:r>
            <a:endParaRPr kumimoji="0" lang="en-US" sz="2000" b="0" i="0" u="none" strike="noStrike" cap="none" normalizeH="0" baseline="0" smtClean="0">
              <a:ln>
                <a:noFill/>
              </a:ln>
              <a:solidFill>
                <a:schemeClr val="accent4">
                  <a:lumMod val="20000"/>
                  <a:lumOff val="80000"/>
                </a:schemeClr>
              </a:solidFill>
              <a:effectLst/>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Text and Photo">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6781800" cy="609600"/>
          </a:xfrm>
        </p:spPr>
        <p:txBody>
          <a:bodyPr>
            <a:noAutofit/>
          </a:bodyPr>
          <a:lstStyle>
            <a:lvl1pPr>
              <a:lnSpc>
                <a:spcPct val="90000"/>
              </a:lnSpc>
              <a:defRPr sz="3600">
                <a:solidFill>
                  <a:schemeClr val="accent5"/>
                </a:solidFill>
              </a:defRPr>
            </a:lvl1pPr>
          </a:lstStyle>
          <a:p>
            <a:r>
              <a:rPr lang="en-US" smtClean="0"/>
              <a:t>Content Page with Text and Photo</a:t>
            </a:r>
            <a:endParaRPr lang="en-US"/>
          </a:p>
        </p:txBody>
      </p:sp>
      <p:sp>
        <p:nvSpPr>
          <p:cNvPr id="3" name="Content Placeholder 2"/>
          <p:cNvSpPr>
            <a:spLocks noGrp="1"/>
          </p:cNvSpPr>
          <p:nvPr>
            <p:ph sz="half" idx="1"/>
          </p:nvPr>
        </p:nvSpPr>
        <p:spPr>
          <a:xfrm>
            <a:off x="685800" y="2438400"/>
            <a:ext cx="4572000" cy="35814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2"/>
          <p:cNvSpPr>
            <a:spLocks noGrp="1"/>
          </p:cNvSpPr>
          <p:nvPr>
            <p:ph type="pic" idx="10"/>
          </p:nvPr>
        </p:nvSpPr>
        <p:spPr>
          <a:xfrm>
            <a:off x="5562600" y="2438400"/>
            <a:ext cx="3124200" cy="35814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Subtitle 2"/>
          <p:cNvSpPr>
            <a:spLocks noGrp="1"/>
          </p:cNvSpPr>
          <p:nvPr>
            <p:ph type="subTitle" idx="11" hasCustomPrompt="1"/>
          </p:nvPr>
        </p:nvSpPr>
        <p:spPr>
          <a:xfrm>
            <a:off x="457200" y="1828800"/>
            <a:ext cx="6781800" cy="381000"/>
          </a:xfrm>
        </p:spPr>
        <p:txBody>
          <a:bodyPr>
            <a:no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photo</a:t>
            </a:r>
            <a:endParaRPr lang="en-US"/>
          </a:p>
        </p:txBody>
      </p:sp>
      <p:pic>
        <p:nvPicPr>
          <p:cNvPr id="2060" name="Picture 12" descr="GB0460701-IMG04"/>
          <p:cNvPicPr>
            <a:picLocks noChangeAspect="1" noChangeArrowheads="1"/>
          </p:cNvPicPr>
          <p:nvPr/>
        </p:nvPicPr>
        <p:blipFill>
          <a:blip r:embed="rId2" cstate="print"/>
          <a:srcRect l="21060" t="20184" r="31052" b="34494"/>
          <a:stretch>
            <a:fillRect/>
          </a:stretch>
        </p:blipFill>
        <p:spPr bwMode="auto">
          <a:xfrm>
            <a:off x="0" y="0"/>
            <a:ext cx="819150" cy="838200"/>
          </a:xfrm>
          <a:prstGeom prst="rect">
            <a:avLst/>
          </a:prstGeom>
          <a:noFill/>
          <a:ln w="9525" algn="in">
            <a:noFill/>
            <a:miter lim="800000"/>
            <a:headEnd/>
            <a:tailEnd/>
          </a:ln>
          <a:effectLst/>
        </p:spPr>
      </p:pic>
      <p:pic>
        <p:nvPicPr>
          <p:cNvPr id="2061" name="Picture 13" descr="GB0460701-IMG06"/>
          <p:cNvPicPr>
            <a:picLocks noChangeAspect="1" noChangeArrowheads="1"/>
          </p:cNvPicPr>
          <p:nvPr/>
        </p:nvPicPr>
        <p:blipFill>
          <a:blip r:embed="rId3" cstate="print"/>
          <a:srcRect l="36806" t="12415" r="19315" b="36246"/>
          <a:stretch>
            <a:fillRect/>
          </a:stretch>
        </p:blipFill>
        <p:spPr bwMode="auto">
          <a:xfrm>
            <a:off x="2438400" y="0"/>
            <a:ext cx="838200" cy="838200"/>
          </a:xfrm>
          <a:prstGeom prst="rect">
            <a:avLst/>
          </a:prstGeom>
          <a:noFill/>
          <a:ln w="9525" algn="in">
            <a:noFill/>
            <a:miter lim="800000"/>
            <a:headEnd/>
            <a:tailEnd/>
          </a:ln>
          <a:effectLst/>
        </p:spPr>
      </p:pic>
      <p:pic>
        <p:nvPicPr>
          <p:cNvPr id="2062" name="Picture 14" descr="GB0460701-IMG05"/>
          <p:cNvPicPr>
            <a:picLocks noChangeAspect="1" noChangeArrowheads="1"/>
          </p:cNvPicPr>
          <p:nvPr/>
        </p:nvPicPr>
        <p:blipFill>
          <a:blip r:embed="rId4" cstate="print"/>
          <a:srcRect l="80107" t="23764" r="7471" b="39996"/>
          <a:stretch>
            <a:fillRect/>
          </a:stretch>
        </p:blipFill>
        <p:spPr bwMode="auto">
          <a:xfrm>
            <a:off x="4953000" y="0"/>
            <a:ext cx="914400" cy="838200"/>
          </a:xfrm>
          <a:prstGeom prst="rect">
            <a:avLst/>
          </a:prstGeom>
          <a:noFill/>
          <a:ln w="9525" algn="in">
            <a:noFill/>
            <a:miter lim="800000"/>
            <a:headEnd/>
            <a:tailEnd/>
          </a:ln>
          <a:effectLst/>
        </p:spPr>
      </p:pic>
      <p:sp>
        <p:nvSpPr>
          <p:cNvPr id="86" name="Rectangle 5"/>
          <p:cNvSpPr>
            <a:spLocks noChangeArrowheads="1"/>
          </p:cNvSpPr>
          <p:nvPr/>
        </p:nvSpPr>
        <p:spPr bwMode="auto">
          <a:xfrm>
            <a:off x="3276600" y="0"/>
            <a:ext cx="838200"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7" name="Rectangle 6"/>
          <p:cNvSpPr>
            <a:spLocks noChangeArrowheads="1"/>
          </p:cNvSpPr>
          <p:nvPr/>
        </p:nvSpPr>
        <p:spPr bwMode="auto">
          <a:xfrm>
            <a:off x="5867400"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9" name="Rectangle 8"/>
          <p:cNvSpPr>
            <a:spLocks noChangeArrowheads="1"/>
          </p:cNvSpPr>
          <p:nvPr/>
        </p:nvSpPr>
        <p:spPr bwMode="auto">
          <a:xfrm>
            <a:off x="6677025" y="0"/>
            <a:ext cx="838200" cy="838200"/>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2" name="Picture 21" descr="C:\Documents and Settings\tamic.MCG\Desktop\PubWORK\GB0460301-PB\GB04603-IMG07.JPG"/>
          <p:cNvPicPr>
            <a:picLocks noChangeAspect="1" noChangeArrowheads="1"/>
          </p:cNvPicPr>
          <p:nvPr/>
        </p:nvPicPr>
        <p:blipFill>
          <a:blip r:embed="rId5" r:link="rId6" cstate="print"/>
          <a:srcRect l="18124" t="9448" r="16516" b="12532"/>
          <a:stretch>
            <a:fillRect/>
          </a:stretch>
        </p:blipFill>
        <p:spPr bwMode="auto">
          <a:xfrm>
            <a:off x="7496175" y="0"/>
            <a:ext cx="838200" cy="1659200"/>
          </a:xfrm>
          <a:prstGeom prst="rect">
            <a:avLst/>
          </a:prstGeom>
          <a:noFill/>
          <a:ln w="9525" algn="in">
            <a:noFill/>
            <a:miter lim="800000"/>
            <a:headEnd/>
            <a:tailEnd/>
          </a:ln>
          <a:effectLst/>
        </p:spPr>
      </p:pic>
      <p:sp>
        <p:nvSpPr>
          <p:cNvPr id="94" name="Rectangle 4"/>
          <p:cNvSpPr>
            <a:spLocks noChangeArrowheads="1"/>
          </p:cNvSpPr>
          <p:nvPr/>
        </p:nvSpPr>
        <p:spPr bwMode="auto">
          <a:xfrm>
            <a:off x="819150" y="0"/>
            <a:ext cx="828675"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8" name="Rectangle 4"/>
          <p:cNvSpPr>
            <a:spLocks noChangeArrowheads="1"/>
          </p:cNvSpPr>
          <p:nvPr/>
        </p:nvSpPr>
        <p:spPr bwMode="auto">
          <a:xfrm>
            <a:off x="1628775" y="0"/>
            <a:ext cx="809625"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0" name="Rectangle 5"/>
          <p:cNvSpPr>
            <a:spLocks noChangeArrowheads="1"/>
          </p:cNvSpPr>
          <p:nvPr/>
        </p:nvSpPr>
        <p:spPr bwMode="auto">
          <a:xfrm>
            <a:off x="4114800" y="0"/>
            <a:ext cx="838200"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1"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2"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with Text and Photo">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6781800" cy="609600"/>
          </a:xfrm>
        </p:spPr>
        <p:txBody>
          <a:bodyPr>
            <a:noAutofit/>
          </a:bodyPr>
          <a:lstStyle>
            <a:lvl1pPr>
              <a:lnSpc>
                <a:spcPct val="90000"/>
              </a:lnSpc>
              <a:defRPr sz="3600">
                <a:solidFill>
                  <a:schemeClr val="accent5"/>
                </a:solidFill>
              </a:defRPr>
            </a:lvl1pPr>
          </a:lstStyle>
          <a:p>
            <a:r>
              <a:rPr lang="en-US" smtClean="0"/>
              <a:t>Content Page with Text and Photo</a:t>
            </a:r>
            <a:endParaRPr lang="en-US"/>
          </a:p>
        </p:txBody>
      </p:sp>
      <p:sp>
        <p:nvSpPr>
          <p:cNvPr id="3" name="Content Placeholder 2"/>
          <p:cNvSpPr>
            <a:spLocks noGrp="1"/>
          </p:cNvSpPr>
          <p:nvPr>
            <p:ph sz="half" idx="1"/>
          </p:nvPr>
        </p:nvSpPr>
        <p:spPr>
          <a:xfrm>
            <a:off x="685800" y="2438400"/>
            <a:ext cx="4572000" cy="35814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2"/>
          <p:cNvSpPr>
            <a:spLocks noGrp="1"/>
          </p:cNvSpPr>
          <p:nvPr>
            <p:ph type="pic" idx="10"/>
          </p:nvPr>
        </p:nvSpPr>
        <p:spPr>
          <a:xfrm>
            <a:off x="5562600" y="2438400"/>
            <a:ext cx="3124200" cy="35814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Subtitle 2"/>
          <p:cNvSpPr>
            <a:spLocks noGrp="1"/>
          </p:cNvSpPr>
          <p:nvPr>
            <p:ph type="subTitle" idx="11" hasCustomPrompt="1"/>
          </p:nvPr>
        </p:nvSpPr>
        <p:spPr>
          <a:xfrm>
            <a:off x="457200" y="1828800"/>
            <a:ext cx="6781800" cy="381000"/>
          </a:xfrm>
        </p:spPr>
        <p:txBody>
          <a:bodyPr>
            <a:no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photo</a:t>
            </a:r>
            <a:endParaRPr lang="en-US"/>
          </a:p>
        </p:txBody>
      </p:sp>
      <p:pic>
        <p:nvPicPr>
          <p:cNvPr id="2060" name="Picture 12" descr="GB0460701-IMG04"/>
          <p:cNvPicPr>
            <a:picLocks noChangeAspect="1" noChangeArrowheads="1"/>
          </p:cNvPicPr>
          <p:nvPr/>
        </p:nvPicPr>
        <p:blipFill>
          <a:blip r:embed="rId2" cstate="print"/>
          <a:srcRect l="21060" t="20184" r="31052" b="34494"/>
          <a:stretch>
            <a:fillRect/>
          </a:stretch>
        </p:blipFill>
        <p:spPr bwMode="auto">
          <a:xfrm>
            <a:off x="0" y="0"/>
            <a:ext cx="819150" cy="838200"/>
          </a:xfrm>
          <a:prstGeom prst="rect">
            <a:avLst/>
          </a:prstGeom>
          <a:noFill/>
          <a:ln w="9525" algn="in">
            <a:noFill/>
            <a:miter lim="800000"/>
            <a:headEnd/>
            <a:tailEnd/>
          </a:ln>
          <a:effectLst/>
        </p:spPr>
      </p:pic>
      <p:sp>
        <p:nvSpPr>
          <p:cNvPr id="86" name="Rectangle 5"/>
          <p:cNvSpPr>
            <a:spLocks noChangeArrowheads="1"/>
          </p:cNvSpPr>
          <p:nvPr/>
        </p:nvSpPr>
        <p:spPr bwMode="auto">
          <a:xfrm>
            <a:off x="3276600" y="0"/>
            <a:ext cx="838200"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7" name="Rectangle 6"/>
          <p:cNvSpPr>
            <a:spLocks noChangeArrowheads="1"/>
          </p:cNvSpPr>
          <p:nvPr/>
        </p:nvSpPr>
        <p:spPr bwMode="auto">
          <a:xfrm>
            <a:off x="5867400"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9" name="Rectangle 8"/>
          <p:cNvSpPr>
            <a:spLocks noChangeArrowheads="1"/>
          </p:cNvSpPr>
          <p:nvPr/>
        </p:nvSpPr>
        <p:spPr bwMode="auto">
          <a:xfrm>
            <a:off x="6677025" y="0"/>
            <a:ext cx="838200" cy="838200"/>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4" name="Rectangle 4"/>
          <p:cNvSpPr>
            <a:spLocks noChangeArrowheads="1"/>
          </p:cNvSpPr>
          <p:nvPr/>
        </p:nvSpPr>
        <p:spPr bwMode="auto">
          <a:xfrm>
            <a:off x="819150" y="0"/>
            <a:ext cx="828675"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8" name="Rectangle 4"/>
          <p:cNvSpPr>
            <a:spLocks noChangeArrowheads="1"/>
          </p:cNvSpPr>
          <p:nvPr/>
        </p:nvSpPr>
        <p:spPr bwMode="auto">
          <a:xfrm>
            <a:off x="1628775" y="0"/>
            <a:ext cx="809625"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0" name="Rectangle 5"/>
          <p:cNvSpPr>
            <a:spLocks noChangeArrowheads="1"/>
          </p:cNvSpPr>
          <p:nvPr/>
        </p:nvSpPr>
        <p:spPr bwMode="auto">
          <a:xfrm>
            <a:off x="4114800" y="0"/>
            <a:ext cx="838200"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2034"/>
          <a:stretch/>
        </p:blipFill>
        <p:spPr>
          <a:xfrm>
            <a:off x="2438400" y="-11648"/>
            <a:ext cx="856635" cy="84124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0600" y="0"/>
            <a:ext cx="1261872" cy="841248"/>
          </a:xfrm>
          <a:prstGeom prst="rect">
            <a:avLst/>
          </a:prstGeom>
        </p:spPr>
      </p:pic>
      <p:sp>
        <p:nvSpPr>
          <p:cNvPr id="101"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96174" y="0"/>
            <a:ext cx="1109472" cy="1664208"/>
          </a:xfrm>
          <a:prstGeom prst="rect">
            <a:avLst/>
          </a:prstGeom>
        </p:spPr>
      </p:pic>
      <p:sp>
        <p:nvSpPr>
          <p:cNvPr id="102"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with Text and Table">
    <p:bg>
      <p:bgPr>
        <a:solidFill>
          <a:schemeClr val="accent5"/>
        </a:solidFill>
        <a:effectLst/>
      </p:bgPr>
    </p:bg>
    <p:spTree>
      <p:nvGrpSpPr>
        <p:cNvPr id="1" name=""/>
        <p:cNvGrpSpPr/>
        <p:nvPr/>
      </p:nvGrpSpPr>
      <p:grpSpPr>
        <a:xfrm>
          <a:off x="0" y="0"/>
          <a:ext cx="0" cy="0"/>
          <a:chOff x="0" y="0"/>
          <a:chExt cx="0" cy="0"/>
        </a:xfrm>
      </p:grpSpPr>
      <p:pic>
        <p:nvPicPr>
          <p:cNvPr id="3078" name="Picture 6" descr="C:\Documents and Settings\tamic.MCG\Desktop\PubWORK\GB0460301-PB\GB04603-IMG08.JPG"/>
          <p:cNvPicPr>
            <a:picLocks noChangeAspect="1" noChangeArrowheads="1"/>
          </p:cNvPicPr>
          <p:nvPr/>
        </p:nvPicPr>
        <p:blipFill>
          <a:blip r:embed="rId2" r:link="rId3"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3076" name="Picture 4" descr="GB0460701-IMG05"/>
          <p:cNvPicPr>
            <a:picLocks noChangeAspect="1" noChangeArrowheads="1"/>
          </p:cNvPicPr>
          <p:nvPr/>
        </p:nvPicPr>
        <p:blipFill>
          <a:blip r:embed="rId4"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3075" name="Picture 3" descr="GB0460701-IMG10"/>
          <p:cNvPicPr>
            <a:picLocks noChangeAspect="1" noChangeArrowheads="1"/>
          </p:cNvPicPr>
          <p:nvPr/>
        </p:nvPicPr>
        <p:blipFill>
          <a:blip r:embed="rId5"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3" name="Content Placeholder 2"/>
          <p:cNvSpPr>
            <a:spLocks noGrp="1"/>
          </p:cNvSpPr>
          <p:nvPr>
            <p:ph idx="1"/>
          </p:nvPr>
        </p:nvSpPr>
        <p:spPr>
          <a:xfrm>
            <a:off x="685800" y="2362200"/>
            <a:ext cx="8001000" cy="36576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hasCustomPrompt="1"/>
          </p:nvPr>
        </p:nvSpPr>
        <p:spPr>
          <a:xfrm>
            <a:off x="457200" y="1219200"/>
            <a:ext cx="6781800" cy="609600"/>
          </a:xfrm>
        </p:spPr>
        <p:txBody>
          <a:bodyPr>
            <a:normAutofit/>
          </a:bodyPr>
          <a:lstStyle>
            <a:lvl1pPr>
              <a:lnSpc>
                <a:spcPct val="90000"/>
              </a:lnSpc>
              <a:defRPr sz="3600">
                <a:solidFill>
                  <a:schemeClr val="accent4"/>
                </a:solidFill>
              </a:defRPr>
            </a:lvl1pPr>
          </a:lstStyle>
          <a:p>
            <a:r>
              <a:rPr lang="en-US" smtClean="0"/>
              <a:t>Content Page with Text and Table</a:t>
            </a:r>
            <a:endParaRPr lang="en-US"/>
          </a:p>
        </p:txBody>
      </p:sp>
      <p:sp>
        <p:nvSpPr>
          <p:cNvPr id="9" name="Subtitle 2"/>
          <p:cNvSpPr>
            <a:spLocks noGrp="1"/>
          </p:cNvSpPr>
          <p:nvPr>
            <p:ph type="subTitle" idx="11" hasCustomPrompt="1"/>
          </p:nvPr>
        </p:nvSpPr>
        <p:spPr>
          <a:xfrm>
            <a:off x="457200" y="1828800"/>
            <a:ext cx="6781800" cy="381000"/>
          </a:xfrm>
        </p:spPr>
        <p:txBody>
          <a:bodyPr>
            <a:normAutofit/>
          </a:bodyPr>
          <a:lstStyle>
            <a:lvl1pPr marL="0" indent="0" algn="l">
              <a:buNone/>
              <a:defRPr sz="1800" cap="all" baseline="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table</a:t>
            </a:r>
            <a:endParaRPr lang="en-US"/>
          </a:p>
        </p:txBody>
      </p:sp>
      <p:sp>
        <p:nvSpPr>
          <p:cNvPr id="31"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8"/>
          <p:cNvSpPr>
            <a:spLocks noChangeArrowheads="1"/>
          </p:cNvSpPr>
          <p:nvPr/>
        </p:nvSpPr>
        <p:spPr bwMode="auto">
          <a:xfrm>
            <a:off x="6677025" y="0"/>
            <a:ext cx="8667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8"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0"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2"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3077" name="Picture 5" descr="C:\Documents and Settings\tamic.MCG\Desktop\PubWORK\GB0460301-PB\GB04603-IMG11.JPG"/>
          <p:cNvPicPr>
            <a:picLocks noChangeAspect="1" noChangeArrowheads="1"/>
          </p:cNvPicPr>
          <p:nvPr/>
        </p:nvPicPr>
        <p:blipFill>
          <a:blip r:embed="rId6" r:link="rId7" cstate="print"/>
          <a:srcRect l="16815" t="1708" r="33543" b="198"/>
          <a:stretch>
            <a:fillRect/>
          </a:stretch>
        </p:blipFill>
        <p:spPr bwMode="auto">
          <a:xfrm>
            <a:off x="7496175" y="0"/>
            <a:ext cx="838200" cy="1676400"/>
          </a:xfrm>
          <a:prstGeom prst="rect">
            <a:avLst/>
          </a:prstGeom>
          <a:noFill/>
          <a:ln w="9525" algn="in">
            <a:noFill/>
            <a:miter lim="800000"/>
            <a:headEnd/>
            <a:tailEnd/>
          </a:ln>
          <a:effectLst/>
        </p:spPr>
      </p:pic>
      <p:sp>
        <p:nvSpPr>
          <p:cNvPr id="41" name="Line 33"/>
          <p:cNvSpPr>
            <a:spLocks noChangeShapeType="1"/>
          </p:cNvSpPr>
          <p:nvPr/>
        </p:nvSpPr>
        <p:spPr bwMode="auto">
          <a:xfrm>
            <a:off x="7486650" y="1676400"/>
            <a:ext cx="165735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pPr/>
              <a:t>7/26/2016</a:t>
            </a:fld>
            <a:endParaRPr lang="en-US" dirty="0"/>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pPr defTabSz="457200"/>
            <a:fld id="{D535F59B-EE15-5648-A453-5A4306F07A7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81997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903"/>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4913925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031" y="1067852"/>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dirty="0"/>
          </a:p>
        </p:txBody>
      </p:sp>
    </p:spTree>
    <p:extLst>
      <p:ext uri="{BB962C8B-B14F-4D97-AF65-F5344CB8AC3E}">
        <p14:creationId xmlns:p14="http://schemas.microsoft.com/office/powerpoint/2010/main" val="4378549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0" name="Rectangle 46"/>
          <p:cNvSpPr>
            <a:spLocks noChangeArrowheads="1"/>
          </p:cNvSpPr>
          <p:nvPr/>
        </p:nvSpPr>
        <p:spPr bwMode="auto">
          <a:xfrm>
            <a:off x="0" y="5029200"/>
            <a:ext cx="2514600" cy="18288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4" name="Rectangle 10"/>
          <p:cNvSpPr>
            <a:spLocks noChangeArrowheads="1"/>
          </p:cNvSpPr>
          <p:nvPr/>
        </p:nvSpPr>
        <p:spPr bwMode="auto">
          <a:xfrm>
            <a:off x="2486025" y="1657047"/>
            <a:ext cx="6657975" cy="5200953"/>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1"/>
          <p:cNvSpPr>
            <a:spLocks noGrp="1"/>
          </p:cNvSpPr>
          <p:nvPr>
            <p:ph type="ctrTitle" hasCustomPrompt="1"/>
          </p:nvPr>
        </p:nvSpPr>
        <p:spPr>
          <a:xfrm>
            <a:off x="3124200" y="3124200"/>
            <a:ext cx="5410200" cy="1600200"/>
          </a:xfrm>
        </p:spPr>
        <p:txBody>
          <a:bodyPr>
            <a:noAutofit/>
          </a:bodyPr>
          <a:lstStyle>
            <a:lvl1pPr>
              <a:lnSpc>
                <a:spcPct val="80000"/>
              </a:lnSpc>
              <a:defRPr sz="6000">
                <a:solidFill>
                  <a:schemeClr val="accent5"/>
                </a:solidFill>
              </a:defRPr>
            </a:lvl1pPr>
          </a:lstStyle>
          <a:p>
            <a:r>
              <a:rPr lang="en-US" smtClean="0"/>
              <a:t>Title of </a:t>
            </a:r>
            <a:br>
              <a:rPr lang="en-US" smtClean="0"/>
            </a:br>
            <a:r>
              <a:rPr lang="en-US" smtClean="0"/>
              <a:t>the Presentation</a:t>
            </a:r>
            <a:endParaRPr lang="en-US"/>
          </a:p>
        </p:txBody>
      </p:sp>
      <p:sp>
        <p:nvSpPr>
          <p:cNvPr id="3" name="Subtitle 2"/>
          <p:cNvSpPr>
            <a:spLocks noGrp="1"/>
          </p:cNvSpPr>
          <p:nvPr>
            <p:ph type="subTitle" idx="1" hasCustomPrompt="1"/>
          </p:nvPr>
        </p:nvSpPr>
        <p:spPr>
          <a:xfrm>
            <a:off x="3124200" y="4953000"/>
            <a:ext cx="5410200" cy="457200"/>
          </a:xfrm>
        </p:spPr>
        <p:txBody>
          <a:bodyPr>
            <a:normAutofit/>
          </a:bodyPr>
          <a:lstStyle>
            <a:lvl1pPr marL="0" indent="0" algn="l">
              <a:spcBef>
                <a:spcPts val="0"/>
              </a:spcBef>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of the presentation</a:t>
            </a:r>
            <a:endParaRPr lang="en-US"/>
          </a:p>
        </p:txBody>
      </p:sp>
      <p:pic>
        <p:nvPicPr>
          <p:cNvPr id="1027" name="Picture 3" descr="C:\Documents and Settings\tamic.MCG\Desktop\PubWORK\GB0460301-PB\GB04603-IMG02.JPG"/>
          <p:cNvPicPr>
            <a:picLocks noChangeAspect="1" noChangeArrowheads="1"/>
          </p:cNvPicPr>
          <p:nvPr/>
        </p:nvPicPr>
        <p:blipFill>
          <a:blip r:embed="rId2" r:link="rId3" cstate="print"/>
          <a:srcRect l="2953" t="5026" r="14623" b="1005"/>
          <a:stretch>
            <a:fillRect/>
          </a:stretch>
        </p:blipFill>
        <p:spPr bwMode="auto">
          <a:xfrm>
            <a:off x="0" y="0"/>
            <a:ext cx="3324226" cy="2514600"/>
          </a:xfrm>
          <a:prstGeom prst="rect">
            <a:avLst/>
          </a:prstGeom>
          <a:noFill/>
          <a:ln w="9525" algn="in">
            <a:noFill/>
            <a:miter lim="800000"/>
            <a:headEnd/>
            <a:tailEnd/>
          </a:ln>
          <a:effectLst/>
        </p:spPr>
      </p:pic>
      <p:sp>
        <p:nvSpPr>
          <p:cNvPr id="1029" name="Rectangle 5"/>
          <p:cNvSpPr>
            <a:spLocks noChangeArrowheads="1"/>
          </p:cNvSpPr>
          <p:nvPr/>
        </p:nvSpPr>
        <p:spPr bwMode="auto">
          <a:xfrm>
            <a:off x="3324225" y="0"/>
            <a:ext cx="838200" cy="828531"/>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0" name="Rectangle 6"/>
          <p:cNvSpPr>
            <a:spLocks noChangeArrowheads="1"/>
          </p:cNvSpPr>
          <p:nvPr/>
        </p:nvSpPr>
        <p:spPr bwMode="auto">
          <a:xfrm>
            <a:off x="4162425" y="7"/>
            <a:ext cx="838200" cy="828524"/>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1" name="Rectangle 7"/>
          <p:cNvSpPr>
            <a:spLocks noChangeArrowheads="1"/>
          </p:cNvSpPr>
          <p:nvPr/>
        </p:nvSpPr>
        <p:spPr bwMode="auto">
          <a:xfrm>
            <a:off x="5000625" y="0"/>
            <a:ext cx="840441"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2" name="Rectangle 8"/>
          <p:cNvSpPr>
            <a:spLocks noChangeArrowheads="1"/>
          </p:cNvSpPr>
          <p:nvPr/>
        </p:nvSpPr>
        <p:spPr bwMode="auto">
          <a:xfrm>
            <a:off x="6677025" y="0"/>
            <a:ext cx="838200" cy="828524"/>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3" name="Rectangle 9"/>
          <p:cNvSpPr>
            <a:spLocks noChangeArrowheads="1"/>
          </p:cNvSpPr>
          <p:nvPr/>
        </p:nvSpPr>
        <p:spPr bwMode="auto">
          <a:xfrm>
            <a:off x="8353424" y="7"/>
            <a:ext cx="790575" cy="828524"/>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35" name="Picture 11" descr="C:\Documents and Settings\tamic.MCG\Desktop\PubWORK\GB0460301-PB\GB04603-IMG04.JPG"/>
          <p:cNvPicPr>
            <a:picLocks noChangeAspect="1" noChangeArrowheads="1"/>
          </p:cNvPicPr>
          <p:nvPr/>
        </p:nvPicPr>
        <p:blipFill>
          <a:blip r:embed="rId4" r:link="rId5" cstate="print"/>
          <a:srcRect l="3254" t="6930" r="1658" b="27410"/>
          <a:stretch>
            <a:fillRect/>
          </a:stretch>
        </p:blipFill>
        <p:spPr bwMode="auto">
          <a:xfrm>
            <a:off x="809625" y="2514600"/>
            <a:ext cx="1676400" cy="819150"/>
          </a:xfrm>
          <a:prstGeom prst="rect">
            <a:avLst/>
          </a:prstGeom>
          <a:noFill/>
          <a:ln w="9525" algn="in">
            <a:noFill/>
            <a:miter lim="800000"/>
            <a:headEnd/>
            <a:tailEnd/>
          </a:ln>
          <a:effectLst/>
        </p:spPr>
      </p:pic>
      <p:pic>
        <p:nvPicPr>
          <p:cNvPr id="1036" name="Picture 12" descr="C:\Documents and Settings\tamic.MCG\Desktop\PubWORK\GB0460301-PB\GB04603-IMG06.JPG"/>
          <p:cNvPicPr>
            <a:picLocks noChangeAspect="1" noChangeArrowheads="1"/>
          </p:cNvPicPr>
          <p:nvPr/>
        </p:nvPicPr>
        <p:blipFill>
          <a:blip r:embed="rId6" r:link="rId7" cstate="print"/>
          <a:srcRect l="18510" t="12500" r="52916" b="62500"/>
          <a:stretch>
            <a:fillRect/>
          </a:stretch>
        </p:blipFill>
        <p:spPr bwMode="auto">
          <a:xfrm>
            <a:off x="4162425" y="838200"/>
            <a:ext cx="852394" cy="827260"/>
          </a:xfrm>
          <a:prstGeom prst="rect">
            <a:avLst/>
          </a:prstGeom>
          <a:noFill/>
          <a:ln w="9525" algn="in">
            <a:noFill/>
            <a:miter lim="800000"/>
            <a:headEnd/>
            <a:tailEnd/>
          </a:ln>
          <a:effectLst/>
        </p:spPr>
      </p:pic>
      <p:pic>
        <p:nvPicPr>
          <p:cNvPr id="1037" name="Picture 13" descr="C:\Documents and Settings\tamic.MCG\Desktop\PubWORK\GB0460301-PB\GB04603-IMG09.JPG"/>
          <p:cNvPicPr>
            <a:picLocks noChangeAspect="1" noChangeArrowheads="1"/>
          </p:cNvPicPr>
          <p:nvPr/>
        </p:nvPicPr>
        <p:blipFill>
          <a:blip r:embed="rId8" r:link="rId9" cstate="print"/>
          <a:srcRect l="7775" t="20180" r="56381" b="37632"/>
          <a:stretch>
            <a:fillRect/>
          </a:stretch>
        </p:blipFill>
        <p:spPr bwMode="auto">
          <a:xfrm>
            <a:off x="0" y="3333750"/>
            <a:ext cx="839893" cy="838200"/>
          </a:xfrm>
          <a:prstGeom prst="rect">
            <a:avLst/>
          </a:prstGeom>
          <a:noFill/>
          <a:ln w="9525" algn="in">
            <a:noFill/>
            <a:miter lim="800000"/>
            <a:headEnd/>
            <a:tailEnd/>
          </a:ln>
          <a:effectLst/>
        </p:spPr>
      </p:pic>
      <p:pic>
        <p:nvPicPr>
          <p:cNvPr id="1038" name="Picture 14" descr="C:\Documents and Settings\tamic.MCG\Desktop\PubWORK\GB0460301-PB\GB04603-IMG10.JPG"/>
          <p:cNvPicPr>
            <a:picLocks noChangeAspect="1" noChangeArrowheads="1"/>
          </p:cNvPicPr>
          <p:nvPr/>
        </p:nvPicPr>
        <p:blipFill>
          <a:blip r:embed="rId10" r:link="rId11" cstate="print"/>
          <a:srcRect l="42299" t="17058" r="17094" b="41695"/>
          <a:stretch>
            <a:fillRect/>
          </a:stretch>
        </p:blipFill>
        <p:spPr bwMode="auto">
          <a:xfrm>
            <a:off x="5838825" y="0"/>
            <a:ext cx="839508" cy="828524"/>
          </a:xfrm>
          <a:prstGeom prst="rect">
            <a:avLst/>
          </a:prstGeom>
          <a:noFill/>
          <a:ln w="9525" algn="in">
            <a:noFill/>
            <a:miter lim="800000"/>
            <a:headEnd/>
            <a:tailEnd/>
          </a:ln>
          <a:effectLst/>
        </p:spPr>
      </p:pic>
      <p:sp>
        <p:nvSpPr>
          <p:cNvPr id="1039" name="Rectangle 15"/>
          <p:cNvSpPr>
            <a:spLocks noChangeArrowheads="1"/>
          </p:cNvSpPr>
          <p:nvPr/>
        </p:nvSpPr>
        <p:spPr bwMode="auto">
          <a:xfrm>
            <a:off x="3324225" y="828531"/>
            <a:ext cx="838200" cy="828524"/>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0" name="Rectangle 16"/>
          <p:cNvSpPr>
            <a:spLocks noChangeArrowheads="1"/>
          </p:cNvSpPr>
          <p:nvPr/>
        </p:nvSpPr>
        <p:spPr bwMode="auto">
          <a:xfrm>
            <a:off x="5000625" y="828524"/>
            <a:ext cx="840441" cy="828524"/>
          </a:xfrm>
          <a:prstGeom prst="rect">
            <a:avLst/>
          </a:prstGeom>
          <a:solidFill>
            <a:schemeClr val="accent3">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1" name="Rectangle 17"/>
          <p:cNvSpPr>
            <a:spLocks noChangeArrowheads="1"/>
          </p:cNvSpPr>
          <p:nvPr/>
        </p:nvSpPr>
        <p:spPr bwMode="auto">
          <a:xfrm>
            <a:off x="5838825" y="838200"/>
            <a:ext cx="842981" cy="828524"/>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2" name="Rectangle 18"/>
          <p:cNvSpPr>
            <a:spLocks noChangeArrowheads="1"/>
          </p:cNvSpPr>
          <p:nvPr/>
        </p:nvSpPr>
        <p:spPr bwMode="auto">
          <a:xfrm>
            <a:off x="6677025" y="828531"/>
            <a:ext cx="838200" cy="828524"/>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3" name="Rectangle 19"/>
          <p:cNvSpPr>
            <a:spLocks noChangeArrowheads="1"/>
          </p:cNvSpPr>
          <p:nvPr/>
        </p:nvSpPr>
        <p:spPr bwMode="auto">
          <a:xfrm>
            <a:off x="8353424" y="828531"/>
            <a:ext cx="790575"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4" name="Line 20"/>
          <p:cNvSpPr>
            <a:spLocks noChangeShapeType="1"/>
          </p:cNvSpPr>
          <p:nvPr/>
        </p:nvSpPr>
        <p:spPr bwMode="auto">
          <a:xfrm>
            <a:off x="3324225" y="838198"/>
            <a:ext cx="4191000" cy="2"/>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6" name="Rectangle 22"/>
          <p:cNvSpPr>
            <a:spLocks noChangeArrowheads="1"/>
          </p:cNvSpPr>
          <p:nvPr/>
        </p:nvSpPr>
        <p:spPr bwMode="auto">
          <a:xfrm>
            <a:off x="8353424" y="1676400"/>
            <a:ext cx="7905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47" name="Rectangle 23"/>
          <p:cNvSpPr>
            <a:spLocks noChangeArrowheads="1"/>
          </p:cNvSpPr>
          <p:nvPr/>
        </p:nvSpPr>
        <p:spPr bwMode="auto">
          <a:xfrm>
            <a:off x="7515225" y="167640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0" name="Rectangle 26"/>
          <p:cNvSpPr>
            <a:spLocks noChangeArrowheads="1"/>
          </p:cNvSpPr>
          <p:nvPr/>
        </p:nvSpPr>
        <p:spPr bwMode="auto">
          <a:xfrm>
            <a:off x="0" y="2495551"/>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1" name="Rectangle 27"/>
          <p:cNvSpPr>
            <a:spLocks noChangeArrowheads="1"/>
          </p:cNvSpPr>
          <p:nvPr/>
        </p:nvSpPr>
        <p:spPr bwMode="auto">
          <a:xfrm>
            <a:off x="809625" y="4191001"/>
            <a:ext cx="838200" cy="838199"/>
          </a:xfrm>
          <a:prstGeom prst="rect">
            <a:avLst/>
          </a:prstGeom>
          <a:solidFill>
            <a:schemeClr val="accent6">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2" name="Rectangle 28"/>
          <p:cNvSpPr>
            <a:spLocks noChangeArrowheads="1"/>
          </p:cNvSpPr>
          <p:nvPr/>
        </p:nvSpPr>
        <p:spPr bwMode="auto">
          <a:xfrm>
            <a:off x="1647825" y="4191000"/>
            <a:ext cx="838200" cy="838199"/>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3" name="Rectangle 29"/>
          <p:cNvSpPr>
            <a:spLocks noChangeArrowheads="1"/>
          </p:cNvSpPr>
          <p:nvPr/>
        </p:nvSpPr>
        <p:spPr bwMode="auto">
          <a:xfrm>
            <a:off x="0" y="4191000"/>
            <a:ext cx="809626"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7" name="Line 33"/>
          <p:cNvSpPr>
            <a:spLocks noChangeShapeType="1"/>
          </p:cNvSpPr>
          <p:nvPr/>
        </p:nvSpPr>
        <p:spPr bwMode="auto">
          <a:xfrm>
            <a:off x="-1" y="2514600"/>
            <a:ext cx="33242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58" name="Line 34"/>
          <p:cNvSpPr>
            <a:spLocks noChangeShapeType="1"/>
          </p:cNvSpPr>
          <p:nvPr/>
        </p:nvSpPr>
        <p:spPr bwMode="auto">
          <a:xfrm>
            <a:off x="-28575" y="3333750"/>
            <a:ext cx="251460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7" name="Line 20"/>
          <p:cNvSpPr>
            <a:spLocks noChangeShapeType="1"/>
          </p:cNvSpPr>
          <p:nvPr/>
        </p:nvSpPr>
        <p:spPr bwMode="auto">
          <a:xfrm>
            <a:off x="8353424" y="838200"/>
            <a:ext cx="7905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8" name="Line 33"/>
          <p:cNvSpPr>
            <a:spLocks noChangeShapeType="1"/>
          </p:cNvSpPr>
          <p:nvPr/>
        </p:nvSpPr>
        <p:spPr bwMode="auto">
          <a:xfrm>
            <a:off x="7515224" y="2514600"/>
            <a:ext cx="16287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2" name="Rectangle 27"/>
          <p:cNvSpPr>
            <a:spLocks noChangeArrowheads="1"/>
          </p:cNvSpPr>
          <p:nvPr/>
        </p:nvSpPr>
        <p:spPr bwMode="auto">
          <a:xfrm>
            <a:off x="809625" y="3352800"/>
            <a:ext cx="838200" cy="838199"/>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3" name="Rectangle 28"/>
          <p:cNvSpPr>
            <a:spLocks noChangeArrowheads="1"/>
          </p:cNvSpPr>
          <p:nvPr/>
        </p:nvSpPr>
        <p:spPr bwMode="auto">
          <a:xfrm>
            <a:off x="1647825" y="3352799"/>
            <a:ext cx="838200" cy="838199"/>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3" name="Picture 4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496174" y="0"/>
            <a:ext cx="1109472" cy="1664208"/>
          </a:xfrm>
          <a:prstGeom prst="rect">
            <a:avLst/>
          </a:prstGeom>
        </p:spPr>
      </p:pic>
      <p:sp>
        <p:nvSpPr>
          <p:cNvPr id="1055" name="Line 31"/>
          <p:cNvSpPr>
            <a:spLocks noChangeShapeType="1"/>
          </p:cNvSpPr>
          <p:nvPr/>
        </p:nvSpPr>
        <p:spPr bwMode="auto">
          <a:xfrm>
            <a:off x="3324226" y="1676400"/>
            <a:ext cx="58197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200151" y="4191001"/>
            <a:ext cx="1285873" cy="857249"/>
          </a:xfrm>
          <a:prstGeom prst="rect">
            <a:avLst/>
          </a:prstGeom>
        </p:spPr>
      </p:pic>
      <p:sp>
        <p:nvSpPr>
          <p:cNvPr id="66" name="Line 36"/>
          <p:cNvSpPr>
            <a:spLocks noChangeShapeType="1"/>
          </p:cNvSpPr>
          <p:nvPr/>
        </p:nvSpPr>
        <p:spPr bwMode="auto">
          <a:xfrm>
            <a:off x="0" y="502920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60" name="Line 36"/>
          <p:cNvSpPr>
            <a:spLocks noChangeShapeType="1"/>
          </p:cNvSpPr>
          <p:nvPr/>
        </p:nvSpPr>
        <p:spPr bwMode="auto">
          <a:xfrm>
            <a:off x="-1" y="417195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with Text and Photo">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6781800" cy="609600"/>
          </a:xfrm>
        </p:spPr>
        <p:txBody>
          <a:bodyPr>
            <a:noAutofit/>
          </a:bodyPr>
          <a:lstStyle>
            <a:lvl1pPr>
              <a:lnSpc>
                <a:spcPct val="90000"/>
              </a:lnSpc>
              <a:defRPr sz="3600">
                <a:solidFill>
                  <a:schemeClr val="accent5"/>
                </a:solidFill>
              </a:defRPr>
            </a:lvl1pPr>
          </a:lstStyle>
          <a:p>
            <a:r>
              <a:rPr lang="en-US" smtClean="0"/>
              <a:t>Content Page with Text and Photo</a:t>
            </a:r>
            <a:endParaRPr lang="en-US"/>
          </a:p>
        </p:txBody>
      </p:sp>
      <p:sp>
        <p:nvSpPr>
          <p:cNvPr id="3" name="Content Placeholder 2"/>
          <p:cNvSpPr>
            <a:spLocks noGrp="1"/>
          </p:cNvSpPr>
          <p:nvPr>
            <p:ph sz="half" idx="1"/>
          </p:nvPr>
        </p:nvSpPr>
        <p:spPr>
          <a:xfrm>
            <a:off x="685800" y="2438400"/>
            <a:ext cx="4572000" cy="35814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2"/>
          <p:cNvSpPr>
            <a:spLocks noGrp="1"/>
          </p:cNvSpPr>
          <p:nvPr>
            <p:ph type="pic" idx="10"/>
          </p:nvPr>
        </p:nvSpPr>
        <p:spPr>
          <a:xfrm>
            <a:off x="5562600" y="2438400"/>
            <a:ext cx="3124200" cy="35814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Subtitle 2"/>
          <p:cNvSpPr>
            <a:spLocks noGrp="1"/>
          </p:cNvSpPr>
          <p:nvPr>
            <p:ph type="subTitle" idx="11" hasCustomPrompt="1"/>
          </p:nvPr>
        </p:nvSpPr>
        <p:spPr>
          <a:xfrm>
            <a:off x="457200" y="1828800"/>
            <a:ext cx="6781800" cy="381000"/>
          </a:xfrm>
        </p:spPr>
        <p:txBody>
          <a:bodyPr>
            <a:no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photo</a:t>
            </a:r>
            <a:endParaRPr lang="en-US"/>
          </a:p>
        </p:txBody>
      </p:sp>
      <p:pic>
        <p:nvPicPr>
          <p:cNvPr id="2060" name="Picture 12" descr="GB0460701-IMG04"/>
          <p:cNvPicPr>
            <a:picLocks noChangeAspect="1" noChangeArrowheads="1"/>
          </p:cNvPicPr>
          <p:nvPr/>
        </p:nvPicPr>
        <p:blipFill>
          <a:blip r:embed="rId2" cstate="print"/>
          <a:srcRect l="21060" t="20184" r="31052" b="34494"/>
          <a:stretch>
            <a:fillRect/>
          </a:stretch>
        </p:blipFill>
        <p:spPr bwMode="auto">
          <a:xfrm>
            <a:off x="0" y="0"/>
            <a:ext cx="819150" cy="838200"/>
          </a:xfrm>
          <a:prstGeom prst="rect">
            <a:avLst/>
          </a:prstGeom>
          <a:noFill/>
          <a:ln w="9525" algn="in">
            <a:noFill/>
            <a:miter lim="800000"/>
            <a:headEnd/>
            <a:tailEnd/>
          </a:ln>
          <a:effectLst/>
        </p:spPr>
      </p:pic>
      <p:sp>
        <p:nvSpPr>
          <p:cNvPr id="86" name="Rectangle 5"/>
          <p:cNvSpPr>
            <a:spLocks noChangeArrowheads="1"/>
          </p:cNvSpPr>
          <p:nvPr/>
        </p:nvSpPr>
        <p:spPr bwMode="auto">
          <a:xfrm>
            <a:off x="3276600" y="0"/>
            <a:ext cx="838200"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7" name="Rectangle 6"/>
          <p:cNvSpPr>
            <a:spLocks noChangeArrowheads="1"/>
          </p:cNvSpPr>
          <p:nvPr/>
        </p:nvSpPr>
        <p:spPr bwMode="auto">
          <a:xfrm>
            <a:off x="5867400"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9" name="Rectangle 8"/>
          <p:cNvSpPr>
            <a:spLocks noChangeArrowheads="1"/>
          </p:cNvSpPr>
          <p:nvPr/>
        </p:nvSpPr>
        <p:spPr bwMode="auto">
          <a:xfrm>
            <a:off x="6677025" y="0"/>
            <a:ext cx="838200" cy="838200"/>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4" name="Rectangle 4"/>
          <p:cNvSpPr>
            <a:spLocks noChangeArrowheads="1"/>
          </p:cNvSpPr>
          <p:nvPr/>
        </p:nvSpPr>
        <p:spPr bwMode="auto">
          <a:xfrm>
            <a:off x="819150" y="0"/>
            <a:ext cx="828675"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8" name="Rectangle 4"/>
          <p:cNvSpPr>
            <a:spLocks noChangeArrowheads="1"/>
          </p:cNvSpPr>
          <p:nvPr/>
        </p:nvSpPr>
        <p:spPr bwMode="auto">
          <a:xfrm>
            <a:off x="1628775" y="0"/>
            <a:ext cx="809625"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0" name="Rectangle 5"/>
          <p:cNvSpPr>
            <a:spLocks noChangeArrowheads="1"/>
          </p:cNvSpPr>
          <p:nvPr/>
        </p:nvSpPr>
        <p:spPr bwMode="auto">
          <a:xfrm>
            <a:off x="4114800" y="0"/>
            <a:ext cx="838200"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3"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2034"/>
          <a:stretch/>
        </p:blipFill>
        <p:spPr>
          <a:xfrm>
            <a:off x="2438400" y="-11648"/>
            <a:ext cx="856635" cy="84124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0600" y="0"/>
            <a:ext cx="1261872" cy="841248"/>
          </a:xfrm>
          <a:prstGeom prst="rect">
            <a:avLst/>
          </a:prstGeom>
        </p:spPr>
      </p:pic>
      <p:sp>
        <p:nvSpPr>
          <p:cNvPr id="101"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96174" y="0"/>
            <a:ext cx="1109472" cy="1664208"/>
          </a:xfrm>
          <a:prstGeom prst="rect">
            <a:avLst/>
          </a:prstGeom>
        </p:spPr>
      </p:pic>
      <p:sp>
        <p:nvSpPr>
          <p:cNvPr id="102"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with Text and Table">
    <p:bg>
      <p:bgPr>
        <a:solidFill>
          <a:schemeClr val="accent5"/>
        </a:solidFill>
        <a:effectLst/>
      </p:bgPr>
    </p:bg>
    <p:spTree>
      <p:nvGrpSpPr>
        <p:cNvPr id="1" name=""/>
        <p:cNvGrpSpPr/>
        <p:nvPr/>
      </p:nvGrpSpPr>
      <p:grpSpPr>
        <a:xfrm>
          <a:off x="0" y="0"/>
          <a:ext cx="0" cy="0"/>
          <a:chOff x="0" y="0"/>
          <a:chExt cx="0" cy="0"/>
        </a:xfrm>
      </p:grpSpPr>
      <p:pic>
        <p:nvPicPr>
          <p:cNvPr id="3078" name="Picture 6" descr="C:\Documents and Settings\tamic.MCG\Desktop\PubWORK\GB0460301-PB\GB04603-IMG08.JPG"/>
          <p:cNvPicPr>
            <a:picLocks noChangeAspect="1" noChangeArrowheads="1"/>
          </p:cNvPicPr>
          <p:nvPr/>
        </p:nvPicPr>
        <p:blipFill>
          <a:blip r:embed="rId2" r:link="rId3"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3076" name="Picture 4" descr="GB0460701-IMG05"/>
          <p:cNvPicPr>
            <a:picLocks noChangeAspect="1" noChangeArrowheads="1"/>
          </p:cNvPicPr>
          <p:nvPr/>
        </p:nvPicPr>
        <p:blipFill>
          <a:blip r:embed="rId4"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3075" name="Picture 3" descr="GB0460701-IMG10"/>
          <p:cNvPicPr>
            <a:picLocks noChangeAspect="1" noChangeArrowheads="1"/>
          </p:cNvPicPr>
          <p:nvPr/>
        </p:nvPicPr>
        <p:blipFill>
          <a:blip r:embed="rId5"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3" name="Content Placeholder 2"/>
          <p:cNvSpPr>
            <a:spLocks noGrp="1"/>
          </p:cNvSpPr>
          <p:nvPr>
            <p:ph idx="1"/>
          </p:nvPr>
        </p:nvSpPr>
        <p:spPr>
          <a:xfrm>
            <a:off x="685800" y="2362200"/>
            <a:ext cx="8001000" cy="36576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hasCustomPrompt="1"/>
          </p:nvPr>
        </p:nvSpPr>
        <p:spPr>
          <a:xfrm>
            <a:off x="457200" y="1219200"/>
            <a:ext cx="6781800" cy="609600"/>
          </a:xfrm>
        </p:spPr>
        <p:txBody>
          <a:bodyPr>
            <a:normAutofit/>
          </a:bodyPr>
          <a:lstStyle>
            <a:lvl1pPr>
              <a:lnSpc>
                <a:spcPct val="90000"/>
              </a:lnSpc>
              <a:defRPr sz="3600">
                <a:solidFill>
                  <a:schemeClr val="accent4"/>
                </a:solidFill>
              </a:defRPr>
            </a:lvl1pPr>
          </a:lstStyle>
          <a:p>
            <a:r>
              <a:rPr lang="en-US" smtClean="0"/>
              <a:t>Content Page with Text and Table</a:t>
            </a:r>
            <a:endParaRPr lang="en-US"/>
          </a:p>
        </p:txBody>
      </p:sp>
      <p:sp>
        <p:nvSpPr>
          <p:cNvPr id="9" name="Subtitle 2"/>
          <p:cNvSpPr>
            <a:spLocks noGrp="1"/>
          </p:cNvSpPr>
          <p:nvPr>
            <p:ph type="subTitle" idx="11" hasCustomPrompt="1"/>
          </p:nvPr>
        </p:nvSpPr>
        <p:spPr>
          <a:xfrm>
            <a:off x="457200" y="1828800"/>
            <a:ext cx="6781800" cy="381000"/>
          </a:xfrm>
        </p:spPr>
        <p:txBody>
          <a:bodyPr>
            <a:normAutofit/>
          </a:bodyPr>
          <a:lstStyle>
            <a:lvl1pPr marL="0" indent="0" algn="l">
              <a:buNone/>
              <a:defRPr sz="1800" cap="all" baseline="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table</a:t>
            </a:r>
            <a:endParaRPr lang="en-US"/>
          </a:p>
        </p:txBody>
      </p:sp>
      <p:sp>
        <p:nvSpPr>
          <p:cNvPr id="31"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8"/>
          <p:cNvSpPr>
            <a:spLocks noChangeArrowheads="1"/>
          </p:cNvSpPr>
          <p:nvPr/>
        </p:nvSpPr>
        <p:spPr bwMode="auto">
          <a:xfrm>
            <a:off x="6677025" y="0"/>
            <a:ext cx="10953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8"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0" name="Line 31"/>
          <p:cNvSpPr>
            <a:spLocks noChangeShapeType="1"/>
          </p:cNvSpPr>
          <p:nvPr/>
        </p:nvSpPr>
        <p:spPr bwMode="auto">
          <a:xfrm>
            <a:off x="0" y="838200"/>
            <a:ext cx="777240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2"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2" name="Picture 1"/>
          <p:cNvPicPr>
            <a:picLocks noChangeAspect="1"/>
          </p:cNvPicPr>
          <p:nvPr userDrawn="1"/>
        </p:nvPicPr>
        <p:blipFill rotWithShape="1">
          <a:blip r:embed="rId6" cstate="email">
            <a:extLst>
              <a:ext uri="{28A0092B-C50C-407E-A947-70E740481C1C}">
                <a14:useLocalDpi xmlns:a14="http://schemas.microsoft.com/office/drawing/2010/main" val="0"/>
              </a:ext>
            </a:extLst>
          </a:blip>
          <a:srcRect l="19688" t="2222" r="26979"/>
          <a:stretch/>
        </p:blipFill>
        <p:spPr>
          <a:xfrm>
            <a:off x="7772400" y="0"/>
            <a:ext cx="1371600" cy="1676400"/>
          </a:xfrm>
          <a:prstGeom prst="rect">
            <a:avLst/>
          </a:prstGeom>
        </p:spPr>
      </p:pic>
      <p:sp>
        <p:nvSpPr>
          <p:cNvPr id="41" name="Line 33"/>
          <p:cNvSpPr>
            <a:spLocks noChangeShapeType="1"/>
          </p:cNvSpPr>
          <p:nvPr/>
        </p:nvSpPr>
        <p:spPr bwMode="auto">
          <a:xfrm>
            <a:off x="7772400" y="1676400"/>
            <a:ext cx="137160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pPr/>
              <a:t>7/26/2016</a:t>
            </a:fld>
            <a:endParaRPr lang="en-US" dirty="0"/>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Text and Table">
    <p:bg>
      <p:bgPr>
        <a:solidFill>
          <a:schemeClr val="accent5"/>
        </a:solidFill>
        <a:effectLst/>
      </p:bgPr>
    </p:bg>
    <p:spTree>
      <p:nvGrpSpPr>
        <p:cNvPr id="1" name=""/>
        <p:cNvGrpSpPr/>
        <p:nvPr/>
      </p:nvGrpSpPr>
      <p:grpSpPr>
        <a:xfrm>
          <a:off x="0" y="0"/>
          <a:ext cx="0" cy="0"/>
          <a:chOff x="0" y="0"/>
          <a:chExt cx="0" cy="0"/>
        </a:xfrm>
      </p:grpSpPr>
      <p:pic>
        <p:nvPicPr>
          <p:cNvPr id="3078" name="Picture 6" descr="C:\Documents and Settings\tamic.MCG\Desktop\PubWORK\GB0460301-PB\GB04603-IMG08.JPG"/>
          <p:cNvPicPr>
            <a:picLocks noChangeAspect="1" noChangeArrowheads="1"/>
          </p:cNvPicPr>
          <p:nvPr/>
        </p:nvPicPr>
        <p:blipFill>
          <a:blip r:embed="rId2" r:link="rId3"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3076" name="Picture 4" descr="GB0460701-IMG05"/>
          <p:cNvPicPr>
            <a:picLocks noChangeAspect="1" noChangeArrowheads="1"/>
          </p:cNvPicPr>
          <p:nvPr/>
        </p:nvPicPr>
        <p:blipFill>
          <a:blip r:embed="rId4"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3075" name="Picture 3" descr="GB0460701-IMG10"/>
          <p:cNvPicPr>
            <a:picLocks noChangeAspect="1" noChangeArrowheads="1"/>
          </p:cNvPicPr>
          <p:nvPr/>
        </p:nvPicPr>
        <p:blipFill>
          <a:blip r:embed="rId5"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3" name="Content Placeholder 2"/>
          <p:cNvSpPr>
            <a:spLocks noGrp="1"/>
          </p:cNvSpPr>
          <p:nvPr>
            <p:ph idx="1"/>
          </p:nvPr>
        </p:nvSpPr>
        <p:spPr>
          <a:xfrm>
            <a:off x="685800" y="2362200"/>
            <a:ext cx="8001000" cy="36576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hasCustomPrompt="1"/>
          </p:nvPr>
        </p:nvSpPr>
        <p:spPr>
          <a:xfrm>
            <a:off x="457200" y="1219200"/>
            <a:ext cx="6781800" cy="609600"/>
          </a:xfrm>
        </p:spPr>
        <p:txBody>
          <a:bodyPr>
            <a:normAutofit/>
          </a:bodyPr>
          <a:lstStyle>
            <a:lvl1pPr>
              <a:lnSpc>
                <a:spcPct val="90000"/>
              </a:lnSpc>
              <a:defRPr sz="3600">
                <a:solidFill>
                  <a:schemeClr val="accent4"/>
                </a:solidFill>
              </a:defRPr>
            </a:lvl1pPr>
          </a:lstStyle>
          <a:p>
            <a:r>
              <a:rPr lang="en-US" smtClean="0"/>
              <a:t>Content Page with Text and Table</a:t>
            </a:r>
            <a:endParaRPr lang="en-US"/>
          </a:p>
        </p:txBody>
      </p:sp>
      <p:sp>
        <p:nvSpPr>
          <p:cNvPr id="9" name="Subtitle 2"/>
          <p:cNvSpPr>
            <a:spLocks noGrp="1"/>
          </p:cNvSpPr>
          <p:nvPr>
            <p:ph type="subTitle" idx="11" hasCustomPrompt="1"/>
          </p:nvPr>
        </p:nvSpPr>
        <p:spPr>
          <a:xfrm>
            <a:off x="457200" y="1828800"/>
            <a:ext cx="6781800" cy="381000"/>
          </a:xfrm>
        </p:spPr>
        <p:txBody>
          <a:bodyPr>
            <a:normAutofit/>
          </a:bodyPr>
          <a:lstStyle>
            <a:lvl1pPr marL="0" indent="0" algn="l">
              <a:buNone/>
              <a:defRPr sz="1800" cap="all" baseline="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table</a:t>
            </a:r>
            <a:endParaRPr lang="en-US"/>
          </a:p>
        </p:txBody>
      </p:sp>
      <p:sp>
        <p:nvSpPr>
          <p:cNvPr id="31"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8"/>
          <p:cNvSpPr>
            <a:spLocks noChangeArrowheads="1"/>
          </p:cNvSpPr>
          <p:nvPr/>
        </p:nvSpPr>
        <p:spPr bwMode="auto">
          <a:xfrm>
            <a:off x="6677025" y="0"/>
            <a:ext cx="8667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8"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0"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42"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3077" name="Picture 5" descr="C:\Documents and Settings\tamic.MCG\Desktop\PubWORK\GB0460301-PB\GB04603-IMG11.JPG"/>
          <p:cNvPicPr>
            <a:picLocks noChangeAspect="1" noChangeArrowheads="1"/>
          </p:cNvPicPr>
          <p:nvPr/>
        </p:nvPicPr>
        <p:blipFill>
          <a:blip r:embed="rId6" r:link="rId7" cstate="print"/>
          <a:srcRect l="16815" t="1708" r="33543" b="198"/>
          <a:stretch>
            <a:fillRect/>
          </a:stretch>
        </p:blipFill>
        <p:spPr bwMode="auto">
          <a:xfrm>
            <a:off x="7496175" y="0"/>
            <a:ext cx="838200" cy="1676400"/>
          </a:xfrm>
          <a:prstGeom prst="rect">
            <a:avLst/>
          </a:prstGeom>
          <a:noFill/>
          <a:ln w="9525" algn="in">
            <a:noFill/>
            <a:miter lim="800000"/>
            <a:headEnd/>
            <a:tailEnd/>
          </a:ln>
          <a:effectLst/>
        </p:spPr>
      </p:pic>
      <p:sp>
        <p:nvSpPr>
          <p:cNvPr id="41" name="Line 33"/>
          <p:cNvSpPr>
            <a:spLocks noChangeShapeType="1"/>
          </p:cNvSpPr>
          <p:nvPr/>
        </p:nvSpPr>
        <p:spPr bwMode="auto">
          <a:xfrm>
            <a:off x="7486650" y="1676400"/>
            <a:ext cx="165735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pPr defTabSz="457200"/>
            <a:fld id="{D535F59B-EE15-5648-A453-5A4306F07A7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81997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903"/>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4913925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031" y="1067852"/>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dirty="0"/>
          </a:p>
        </p:txBody>
      </p:sp>
    </p:spTree>
    <p:extLst>
      <p:ext uri="{BB962C8B-B14F-4D97-AF65-F5344CB8AC3E}">
        <p14:creationId xmlns:p14="http://schemas.microsoft.com/office/powerpoint/2010/main" val="4378549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pPr/>
              <a:t>7/26/2016</a:t>
            </a:fld>
            <a:endParaRPr lang="en-US" dirty="0"/>
          </a:p>
        </p:txBody>
      </p:sp>
      <p:sp>
        <p:nvSpPr>
          <p:cNvPr id="6" name="Footer Placeholder 5"/>
          <p:cNvSpPr>
            <a:spLocks noGrp="1"/>
          </p:cNvSpPr>
          <p:nvPr>
            <p:ph type="ftr" sz="quarter" idx="11"/>
          </p:nvPr>
        </p:nvSpPr>
        <p:spPr>
          <a:xfrm>
            <a:off x="914401" y="5809152"/>
            <a:ext cx="5540188"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6488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with Text and Table">
    <p:bg>
      <p:bgPr>
        <a:solidFill>
          <a:schemeClr val="accent5"/>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219200"/>
            <a:ext cx="6781800" cy="609600"/>
          </a:xfrm>
        </p:spPr>
        <p:txBody>
          <a:bodyPr>
            <a:normAutofit/>
          </a:bodyPr>
          <a:lstStyle>
            <a:lvl1pPr>
              <a:lnSpc>
                <a:spcPct val="90000"/>
              </a:lnSpc>
              <a:defRPr sz="3600">
                <a:solidFill>
                  <a:schemeClr val="accent4"/>
                </a:solidFill>
              </a:defRPr>
            </a:lvl1pPr>
          </a:lstStyle>
          <a:p>
            <a:r>
              <a:rPr lang="en-US" smtClean="0"/>
              <a:t>Content Page with Text and Table</a:t>
            </a:r>
            <a:endParaRPr lang="en-US"/>
          </a:p>
        </p:txBody>
      </p:sp>
    </p:spTree>
    <p:extLst>
      <p:ext uri="{BB962C8B-B14F-4D97-AF65-F5344CB8AC3E}">
        <p14:creationId xmlns:p14="http://schemas.microsoft.com/office/powerpoint/2010/main" val="26592086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pPr/>
              <a:t>7/26/2016</a:t>
            </a:fld>
            <a:endParaRPr lang="en-US" dirty="0"/>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2040719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0" name="Rectangle 46"/>
          <p:cNvSpPr>
            <a:spLocks noChangeArrowheads="1"/>
          </p:cNvSpPr>
          <p:nvPr/>
        </p:nvSpPr>
        <p:spPr bwMode="auto">
          <a:xfrm>
            <a:off x="0" y="5029200"/>
            <a:ext cx="2514600" cy="18288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34" name="Rectangle 10"/>
          <p:cNvSpPr>
            <a:spLocks noChangeArrowheads="1"/>
          </p:cNvSpPr>
          <p:nvPr/>
        </p:nvSpPr>
        <p:spPr bwMode="auto">
          <a:xfrm>
            <a:off x="2486025" y="1657047"/>
            <a:ext cx="6657975" cy="5200953"/>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hasCustomPrompt="1"/>
          </p:nvPr>
        </p:nvSpPr>
        <p:spPr>
          <a:xfrm>
            <a:off x="3124200" y="3124200"/>
            <a:ext cx="5410200" cy="1600200"/>
          </a:xfrm>
        </p:spPr>
        <p:txBody>
          <a:bodyPr>
            <a:noAutofit/>
          </a:bodyPr>
          <a:lstStyle>
            <a:lvl1pPr>
              <a:lnSpc>
                <a:spcPct val="80000"/>
              </a:lnSpc>
              <a:defRPr sz="6000">
                <a:solidFill>
                  <a:schemeClr val="accent5"/>
                </a:solidFill>
              </a:defRPr>
            </a:lvl1pPr>
          </a:lstStyle>
          <a:p>
            <a:r>
              <a:rPr lang="en-US" smtClean="0"/>
              <a:t>Title of </a:t>
            </a:r>
            <a:br>
              <a:rPr lang="en-US" smtClean="0"/>
            </a:br>
            <a:r>
              <a:rPr lang="en-US" smtClean="0"/>
              <a:t>the Presentation</a:t>
            </a:r>
            <a:endParaRPr lang="en-US"/>
          </a:p>
        </p:txBody>
      </p:sp>
      <p:sp>
        <p:nvSpPr>
          <p:cNvPr id="3" name="Subtitle 2"/>
          <p:cNvSpPr>
            <a:spLocks noGrp="1"/>
          </p:cNvSpPr>
          <p:nvPr>
            <p:ph type="subTitle" idx="1" hasCustomPrompt="1"/>
          </p:nvPr>
        </p:nvSpPr>
        <p:spPr>
          <a:xfrm>
            <a:off x="3124200" y="4953000"/>
            <a:ext cx="5410200" cy="457200"/>
          </a:xfrm>
        </p:spPr>
        <p:txBody>
          <a:bodyPr>
            <a:normAutofit/>
          </a:bodyPr>
          <a:lstStyle>
            <a:lvl1pPr marL="0" indent="0" algn="l">
              <a:spcBef>
                <a:spcPts val="0"/>
              </a:spcBef>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of the presentation</a:t>
            </a:r>
            <a:endParaRPr lang="en-US"/>
          </a:p>
        </p:txBody>
      </p:sp>
      <p:pic>
        <p:nvPicPr>
          <p:cNvPr id="1027" name="Picture 3" descr="C:\Documents and Settings\tamic.MCG\Desktop\PubWORK\GB0460301-PB\GB04603-IMG02.JPG"/>
          <p:cNvPicPr>
            <a:picLocks noChangeAspect="1" noChangeArrowheads="1"/>
          </p:cNvPicPr>
          <p:nvPr/>
        </p:nvPicPr>
        <p:blipFill>
          <a:blip r:embed="rId2" r:link="rId3" cstate="print"/>
          <a:srcRect l="2953" t="5026" r="14623" b="1005"/>
          <a:stretch>
            <a:fillRect/>
          </a:stretch>
        </p:blipFill>
        <p:spPr bwMode="auto">
          <a:xfrm>
            <a:off x="0" y="0"/>
            <a:ext cx="3324226" cy="2514600"/>
          </a:xfrm>
          <a:prstGeom prst="rect">
            <a:avLst/>
          </a:prstGeom>
          <a:noFill/>
          <a:ln w="9525" algn="in">
            <a:noFill/>
            <a:miter lim="800000"/>
            <a:headEnd/>
            <a:tailEnd/>
          </a:ln>
          <a:effectLst/>
        </p:spPr>
      </p:pic>
      <p:sp>
        <p:nvSpPr>
          <p:cNvPr id="1029" name="Rectangle 5"/>
          <p:cNvSpPr>
            <a:spLocks noChangeArrowheads="1"/>
          </p:cNvSpPr>
          <p:nvPr/>
        </p:nvSpPr>
        <p:spPr bwMode="auto">
          <a:xfrm>
            <a:off x="3324225" y="0"/>
            <a:ext cx="838200" cy="828531"/>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30" name="Rectangle 6"/>
          <p:cNvSpPr>
            <a:spLocks noChangeArrowheads="1"/>
          </p:cNvSpPr>
          <p:nvPr/>
        </p:nvSpPr>
        <p:spPr bwMode="auto">
          <a:xfrm>
            <a:off x="4162425" y="7"/>
            <a:ext cx="838200" cy="828524"/>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31" name="Rectangle 7"/>
          <p:cNvSpPr>
            <a:spLocks noChangeArrowheads="1"/>
          </p:cNvSpPr>
          <p:nvPr/>
        </p:nvSpPr>
        <p:spPr bwMode="auto">
          <a:xfrm>
            <a:off x="5000625" y="0"/>
            <a:ext cx="840441"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32" name="Rectangle 8"/>
          <p:cNvSpPr>
            <a:spLocks noChangeArrowheads="1"/>
          </p:cNvSpPr>
          <p:nvPr/>
        </p:nvSpPr>
        <p:spPr bwMode="auto">
          <a:xfrm>
            <a:off x="6677025" y="0"/>
            <a:ext cx="838200" cy="828524"/>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33" name="Rectangle 9"/>
          <p:cNvSpPr>
            <a:spLocks noChangeArrowheads="1"/>
          </p:cNvSpPr>
          <p:nvPr/>
        </p:nvSpPr>
        <p:spPr bwMode="auto">
          <a:xfrm>
            <a:off x="8353424" y="7"/>
            <a:ext cx="790575" cy="828524"/>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pic>
        <p:nvPicPr>
          <p:cNvPr id="1035" name="Picture 11" descr="C:\Documents and Settings\tamic.MCG\Desktop\PubWORK\GB0460301-PB\GB04603-IMG04.JPG"/>
          <p:cNvPicPr>
            <a:picLocks noChangeAspect="1" noChangeArrowheads="1"/>
          </p:cNvPicPr>
          <p:nvPr/>
        </p:nvPicPr>
        <p:blipFill>
          <a:blip r:embed="rId4" r:link="rId5" cstate="print"/>
          <a:srcRect l="3254" t="6930" r="1658" b="27410"/>
          <a:stretch>
            <a:fillRect/>
          </a:stretch>
        </p:blipFill>
        <p:spPr bwMode="auto">
          <a:xfrm>
            <a:off x="809625" y="2514600"/>
            <a:ext cx="1676400" cy="819150"/>
          </a:xfrm>
          <a:prstGeom prst="rect">
            <a:avLst/>
          </a:prstGeom>
          <a:noFill/>
          <a:ln w="9525" algn="in">
            <a:noFill/>
            <a:miter lim="800000"/>
            <a:headEnd/>
            <a:tailEnd/>
          </a:ln>
          <a:effectLst/>
        </p:spPr>
      </p:pic>
      <p:pic>
        <p:nvPicPr>
          <p:cNvPr id="1036" name="Picture 12" descr="C:\Documents and Settings\tamic.MCG\Desktop\PubWORK\GB0460301-PB\GB04603-IMG06.JPG"/>
          <p:cNvPicPr>
            <a:picLocks noChangeAspect="1" noChangeArrowheads="1"/>
          </p:cNvPicPr>
          <p:nvPr/>
        </p:nvPicPr>
        <p:blipFill>
          <a:blip r:embed="rId6" r:link="rId7" cstate="print"/>
          <a:srcRect l="18510" t="12500" r="52916" b="62500"/>
          <a:stretch>
            <a:fillRect/>
          </a:stretch>
        </p:blipFill>
        <p:spPr bwMode="auto">
          <a:xfrm>
            <a:off x="4162425" y="838200"/>
            <a:ext cx="852394" cy="827260"/>
          </a:xfrm>
          <a:prstGeom prst="rect">
            <a:avLst/>
          </a:prstGeom>
          <a:noFill/>
          <a:ln w="9525" algn="in">
            <a:noFill/>
            <a:miter lim="800000"/>
            <a:headEnd/>
            <a:tailEnd/>
          </a:ln>
          <a:effectLst/>
        </p:spPr>
      </p:pic>
      <p:pic>
        <p:nvPicPr>
          <p:cNvPr id="1037" name="Picture 13" descr="C:\Documents and Settings\tamic.MCG\Desktop\PubWORK\GB0460301-PB\GB04603-IMG09.JPG"/>
          <p:cNvPicPr>
            <a:picLocks noChangeAspect="1" noChangeArrowheads="1"/>
          </p:cNvPicPr>
          <p:nvPr/>
        </p:nvPicPr>
        <p:blipFill>
          <a:blip r:embed="rId8" r:link="rId9" cstate="print"/>
          <a:srcRect l="7775" t="20180" r="56381" b="37632"/>
          <a:stretch>
            <a:fillRect/>
          </a:stretch>
        </p:blipFill>
        <p:spPr bwMode="auto">
          <a:xfrm>
            <a:off x="0" y="3333750"/>
            <a:ext cx="839893" cy="838200"/>
          </a:xfrm>
          <a:prstGeom prst="rect">
            <a:avLst/>
          </a:prstGeom>
          <a:noFill/>
          <a:ln w="9525" algn="in">
            <a:noFill/>
            <a:miter lim="800000"/>
            <a:headEnd/>
            <a:tailEnd/>
          </a:ln>
          <a:effectLst/>
        </p:spPr>
      </p:pic>
      <p:pic>
        <p:nvPicPr>
          <p:cNvPr id="1038" name="Picture 14" descr="C:\Documents and Settings\tamic.MCG\Desktop\PubWORK\GB0460301-PB\GB04603-IMG10.JPG"/>
          <p:cNvPicPr>
            <a:picLocks noChangeAspect="1" noChangeArrowheads="1"/>
          </p:cNvPicPr>
          <p:nvPr/>
        </p:nvPicPr>
        <p:blipFill>
          <a:blip r:embed="rId10" r:link="rId11" cstate="print"/>
          <a:srcRect l="42299" t="17058" r="17094" b="41695"/>
          <a:stretch>
            <a:fillRect/>
          </a:stretch>
        </p:blipFill>
        <p:spPr bwMode="auto">
          <a:xfrm>
            <a:off x="5838825" y="0"/>
            <a:ext cx="839508" cy="828524"/>
          </a:xfrm>
          <a:prstGeom prst="rect">
            <a:avLst/>
          </a:prstGeom>
          <a:noFill/>
          <a:ln w="9525" algn="in">
            <a:noFill/>
            <a:miter lim="800000"/>
            <a:headEnd/>
            <a:tailEnd/>
          </a:ln>
          <a:effectLst/>
        </p:spPr>
      </p:pic>
      <p:sp>
        <p:nvSpPr>
          <p:cNvPr id="1039" name="Rectangle 15"/>
          <p:cNvSpPr>
            <a:spLocks noChangeArrowheads="1"/>
          </p:cNvSpPr>
          <p:nvPr/>
        </p:nvSpPr>
        <p:spPr bwMode="auto">
          <a:xfrm>
            <a:off x="3324225" y="828531"/>
            <a:ext cx="838200" cy="828524"/>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40" name="Rectangle 16"/>
          <p:cNvSpPr>
            <a:spLocks noChangeArrowheads="1"/>
          </p:cNvSpPr>
          <p:nvPr/>
        </p:nvSpPr>
        <p:spPr bwMode="auto">
          <a:xfrm>
            <a:off x="5000625" y="828524"/>
            <a:ext cx="840441" cy="828524"/>
          </a:xfrm>
          <a:prstGeom prst="rect">
            <a:avLst/>
          </a:prstGeom>
          <a:solidFill>
            <a:schemeClr val="accent3">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41" name="Rectangle 17"/>
          <p:cNvSpPr>
            <a:spLocks noChangeArrowheads="1"/>
          </p:cNvSpPr>
          <p:nvPr/>
        </p:nvSpPr>
        <p:spPr bwMode="auto">
          <a:xfrm>
            <a:off x="5838825" y="838200"/>
            <a:ext cx="842981" cy="828524"/>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42" name="Rectangle 18"/>
          <p:cNvSpPr>
            <a:spLocks noChangeArrowheads="1"/>
          </p:cNvSpPr>
          <p:nvPr/>
        </p:nvSpPr>
        <p:spPr bwMode="auto">
          <a:xfrm>
            <a:off x="6677025" y="828531"/>
            <a:ext cx="838200" cy="828524"/>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43" name="Rectangle 19"/>
          <p:cNvSpPr>
            <a:spLocks noChangeArrowheads="1"/>
          </p:cNvSpPr>
          <p:nvPr/>
        </p:nvSpPr>
        <p:spPr bwMode="auto">
          <a:xfrm>
            <a:off x="8353424" y="828531"/>
            <a:ext cx="790575" cy="828524"/>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44" name="Line 20"/>
          <p:cNvSpPr>
            <a:spLocks noChangeShapeType="1"/>
          </p:cNvSpPr>
          <p:nvPr/>
        </p:nvSpPr>
        <p:spPr bwMode="auto">
          <a:xfrm>
            <a:off x="3324225" y="838198"/>
            <a:ext cx="4191000" cy="2"/>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46" name="Rectangle 22"/>
          <p:cNvSpPr>
            <a:spLocks noChangeArrowheads="1"/>
          </p:cNvSpPr>
          <p:nvPr/>
        </p:nvSpPr>
        <p:spPr bwMode="auto">
          <a:xfrm>
            <a:off x="8353424" y="1676400"/>
            <a:ext cx="7905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47" name="Rectangle 23"/>
          <p:cNvSpPr>
            <a:spLocks noChangeArrowheads="1"/>
          </p:cNvSpPr>
          <p:nvPr/>
        </p:nvSpPr>
        <p:spPr bwMode="auto">
          <a:xfrm>
            <a:off x="7515225" y="167640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50" name="Rectangle 26"/>
          <p:cNvSpPr>
            <a:spLocks noChangeArrowheads="1"/>
          </p:cNvSpPr>
          <p:nvPr/>
        </p:nvSpPr>
        <p:spPr bwMode="auto">
          <a:xfrm>
            <a:off x="0" y="2495551"/>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51" name="Rectangle 27"/>
          <p:cNvSpPr>
            <a:spLocks noChangeArrowheads="1"/>
          </p:cNvSpPr>
          <p:nvPr/>
        </p:nvSpPr>
        <p:spPr bwMode="auto">
          <a:xfrm>
            <a:off x="809625" y="4191001"/>
            <a:ext cx="838200" cy="838199"/>
          </a:xfrm>
          <a:prstGeom prst="rect">
            <a:avLst/>
          </a:prstGeom>
          <a:solidFill>
            <a:schemeClr val="accent6">
              <a:lumMod val="60000"/>
              <a:lumOff val="4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52" name="Rectangle 28"/>
          <p:cNvSpPr>
            <a:spLocks noChangeArrowheads="1"/>
          </p:cNvSpPr>
          <p:nvPr/>
        </p:nvSpPr>
        <p:spPr bwMode="auto">
          <a:xfrm>
            <a:off x="1647825" y="4191000"/>
            <a:ext cx="838200" cy="838199"/>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53" name="Rectangle 29"/>
          <p:cNvSpPr>
            <a:spLocks noChangeArrowheads="1"/>
          </p:cNvSpPr>
          <p:nvPr/>
        </p:nvSpPr>
        <p:spPr bwMode="auto">
          <a:xfrm>
            <a:off x="0" y="4191000"/>
            <a:ext cx="809626"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57" name="Line 33"/>
          <p:cNvSpPr>
            <a:spLocks noChangeShapeType="1"/>
          </p:cNvSpPr>
          <p:nvPr/>
        </p:nvSpPr>
        <p:spPr bwMode="auto">
          <a:xfrm>
            <a:off x="-1" y="2514600"/>
            <a:ext cx="33242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58" name="Line 34"/>
          <p:cNvSpPr>
            <a:spLocks noChangeShapeType="1"/>
          </p:cNvSpPr>
          <p:nvPr/>
        </p:nvSpPr>
        <p:spPr bwMode="auto">
          <a:xfrm>
            <a:off x="-28575" y="3333750"/>
            <a:ext cx="251460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7" name="Line 20"/>
          <p:cNvSpPr>
            <a:spLocks noChangeShapeType="1"/>
          </p:cNvSpPr>
          <p:nvPr/>
        </p:nvSpPr>
        <p:spPr bwMode="auto">
          <a:xfrm>
            <a:off x="8353424" y="838200"/>
            <a:ext cx="7905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68" name="Line 33"/>
          <p:cNvSpPr>
            <a:spLocks noChangeShapeType="1"/>
          </p:cNvSpPr>
          <p:nvPr/>
        </p:nvSpPr>
        <p:spPr bwMode="auto">
          <a:xfrm>
            <a:off x="7515224" y="2514600"/>
            <a:ext cx="162877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2" name="Rectangle 27"/>
          <p:cNvSpPr>
            <a:spLocks noChangeArrowheads="1"/>
          </p:cNvSpPr>
          <p:nvPr/>
        </p:nvSpPr>
        <p:spPr bwMode="auto">
          <a:xfrm>
            <a:off x="809625" y="3352800"/>
            <a:ext cx="838200" cy="838199"/>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73" name="Rectangle 28"/>
          <p:cNvSpPr>
            <a:spLocks noChangeArrowheads="1"/>
          </p:cNvSpPr>
          <p:nvPr/>
        </p:nvSpPr>
        <p:spPr bwMode="auto">
          <a:xfrm>
            <a:off x="1647825" y="3352799"/>
            <a:ext cx="838200" cy="838199"/>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pic>
        <p:nvPicPr>
          <p:cNvPr id="43" name="Picture 4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496174" y="0"/>
            <a:ext cx="1109472" cy="1664208"/>
          </a:xfrm>
          <a:prstGeom prst="rect">
            <a:avLst/>
          </a:prstGeom>
        </p:spPr>
      </p:pic>
      <p:sp>
        <p:nvSpPr>
          <p:cNvPr id="1055" name="Line 31"/>
          <p:cNvSpPr>
            <a:spLocks noChangeShapeType="1"/>
          </p:cNvSpPr>
          <p:nvPr/>
        </p:nvSpPr>
        <p:spPr bwMode="auto">
          <a:xfrm>
            <a:off x="3324226" y="1657047"/>
            <a:ext cx="5819773" cy="19353"/>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dirty="0">
              <a:solidFill>
                <a:prstClr val="black"/>
              </a:solidFill>
            </a:endParaRPr>
          </a:p>
        </p:txBody>
      </p:sp>
      <p:pic>
        <p:nvPicPr>
          <p:cNvPr id="38" name="Picture 37"/>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200151" y="4191001"/>
            <a:ext cx="1285873" cy="857249"/>
          </a:xfrm>
          <a:prstGeom prst="rect">
            <a:avLst/>
          </a:prstGeom>
        </p:spPr>
      </p:pic>
      <p:sp>
        <p:nvSpPr>
          <p:cNvPr id="66" name="Line 36"/>
          <p:cNvSpPr>
            <a:spLocks noChangeShapeType="1"/>
          </p:cNvSpPr>
          <p:nvPr/>
        </p:nvSpPr>
        <p:spPr bwMode="auto">
          <a:xfrm>
            <a:off x="0" y="502920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60" name="Line 36"/>
          <p:cNvSpPr>
            <a:spLocks noChangeShapeType="1"/>
          </p:cNvSpPr>
          <p:nvPr/>
        </p:nvSpPr>
        <p:spPr bwMode="auto">
          <a:xfrm>
            <a:off x="-1" y="4171950"/>
            <a:ext cx="24860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40391985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with Text and Photo">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9200"/>
            <a:ext cx="6781800" cy="609600"/>
          </a:xfrm>
        </p:spPr>
        <p:txBody>
          <a:bodyPr>
            <a:noAutofit/>
          </a:bodyPr>
          <a:lstStyle>
            <a:lvl1pPr>
              <a:lnSpc>
                <a:spcPct val="90000"/>
              </a:lnSpc>
              <a:defRPr sz="3600">
                <a:solidFill>
                  <a:schemeClr val="accent5"/>
                </a:solidFill>
              </a:defRPr>
            </a:lvl1pPr>
          </a:lstStyle>
          <a:p>
            <a:r>
              <a:rPr lang="en-US" smtClean="0"/>
              <a:t>Content Page with Text and Photo</a:t>
            </a:r>
            <a:endParaRPr lang="en-US"/>
          </a:p>
        </p:txBody>
      </p:sp>
      <p:sp>
        <p:nvSpPr>
          <p:cNvPr id="3" name="Content Placeholder 2"/>
          <p:cNvSpPr>
            <a:spLocks noGrp="1"/>
          </p:cNvSpPr>
          <p:nvPr>
            <p:ph sz="half" idx="1"/>
          </p:nvPr>
        </p:nvSpPr>
        <p:spPr>
          <a:xfrm>
            <a:off x="685800" y="2438400"/>
            <a:ext cx="4572000" cy="3581400"/>
          </a:xfrm>
        </p:spPr>
        <p:txBody>
          <a:bodyPr>
            <a:normAutofit/>
          </a:bodyPr>
          <a:lstStyle>
            <a:lvl1pPr marL="0" indent="0">
              <a:lnSpc>
                <a:spcPct val="120000"/>
              </a:lnSpc>
              <a:spcBef>
                <a:spcPts val="0"/>
              </a:spcBef>
              <a:buFontTx/>
              <a:buNone/>
              <a:defRPr sz="2000">
                <a:solidFill>
                  <a:schemeClr val="bg1"/>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Picture Placeholder 2"/>
          <p:cNvSpPr>
            <a:spLocks noGrp="1"/>
          </p:cNvSpPr>
          <p:nvPr>
            <p:ph type="pic" idx="10"/>
          </p:nvPr>
        </p:nvSpPr>
        <p:spPr>
          <a:xfrm>
            <a:off x="5562600" y="2438400"/>
            <a:ext cx="3124200" cy="3581400"/>
          </a:xfrm>
        </p:spPr>
        <p:txBody>
          <a:bodyPr>
            <a:normAutofit/>
          </a:bodyPr>
          <a:lstStyle>
            <a:lvl1pPr marL="0" indent="0">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Subtitle 2"/>
          <p:cNvSpPr>
            <a:spLocks noGrp="1"/>
          </p:cNvSpPr>
          <p:nvPr>
            <p:ph type="subTitle" idx="11" hasCustomPrompt="1"/>
          </p:nvPr>
        </p:nvSpPr>
        <p:spPr>
          <a:xfrm>
            <a:off x="457200" y="1828800"/>
            <a:ext cx="6781800" cy="381000"/>
          </a:xfrm>
        </p:spPr>
        <p:txBody>
          <a:bodyPr>
            <a:noAutofit/>
          </a:bodyPr>
          <a:lstStyle>
            <a:lvl1pPr marL="0" indent="0" algn="l">
              <a:buNone/>
              <a:defRPr sz="18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photo</a:t>
            </a:r>
            <a:endParaRPr lang="en-US"/>
          </a:p>
        </p:txBody>
      </p:sp>
      <p:pic>
        <p:nvPicPr>
          <p:cNvPr id="2060" name="Picture 12" descr="GB0460701-IMG04"/>
          <p:cNvPicPr>
            <a:picLocks noChangeAspect="1" noChangeArrowheads="1"/>
          </p:cNvPicPr>
          <p:nvPr/>
        </p:nvPicPr>
        <p:blipFill>
          <a:blip r:embed="rId2" cstate="print"/>
          <a:srcRect l="21060" t="20184" r="31052" b="34494"/>
          <a:stretch>
            <a:fillRect/>
          </a:stretch>
        </p:blipFill>
        <p:spPr bwMode="auto">
          <a:xfrm>
            <a:off x="0" y="0"/>
            <a:ext cx="819150" cy="838200"/>
          </a:xfrm>
          <a:prstGeom prst="rect">
            <a:avLst/>
          </a:prstGeom>
          <a:noFill/>
          <a:ln w="9525" algn="in">
            <a:noFill/>
            <a:miter lim="800000"/>
            <a:headEnd/>
            <a:tailEnd/>
          </a:ln>
          <a:effectLst/>
        </p:spPr>
      </p:pic>
      <p:sp>
        <p:nvSpPr>
          <p:cNvPr id="86" name="Rectangle 5"/>
          <p:cNvSpPr>
            <a:spLocks noChangeArrowheads="1"/>
          </p:cNvSpPr>
          <p:nvPr/>
        </p:nvSpPr>
        <p:spPr bwMode="auto">
          <a:xfrm>
            <a:off x="3276600" y="0"/>
            <a:ext cx="838200"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87" name="Rectangle 6"/>
          <p:cNvSpPr>
            <a:spLocks noChangeArrowheads="1"/>
          </p:cNvSpPr>
          <p:nvPr/>
        </p:nvSpPr>
        <p:spPr bwMode="auto">
          <a:xfrm>
            <a:off x="5867400"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89" name="Rectangle 8"/>
          <p:cNvSpPr>
            <a:spLocks noChangeArrowheads="1"/>
          </p:cNvSpPr>
          <p:nvPr/>
        </p:nvSpPr>
        <p:spPr bwMode="auto">
          <a:xfrm>
            <a:off x="6677025" y="0"/>
            <a:ext cx="838200" cy="838200"/>
          </a:xfrm>
          <a:prstGeom prst="rect">
            <a:avLst/>
          </a:prstGeom>
          <a:solidFill>
            <a:schemeClr val="accent3">
              <a:lumMod val="5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94" name="Rectangle 4"/>
          <p:cNvSpPr>
            <a:spLocks noChangeArrowheads="1"/>
          </p:cNvSpPr>
          <p:nvPr/>
        </p:nvSpPr>
        <p:spPr bwMode="auto">
          <a:xfrm>
            <a:off x="819150" y="0"/>
            <a:ext cx="828675"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9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9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98" name="Rectangle 4"/>
          <p:cNvSpPr>
            <a:spLocks noChangeArrowheads="1"/>
          </p:cNvSpPr>
          <p:nvPr/>
        </p:nvSpPr>
        <p:spPr bwMode="auto">
          <a:xfrm>
            <a:off x="1628775" y="0"/>
            <a:ext cx="809625"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0" name="Rectangle 5"/>
          <p:cNvSpPr>
            <a:spLocks noChangeArrowheads="1"/>
          </p:cNvSpPr>
          <p:nvPr/>
        </p:nvSpPr>
        <p:spPr bwMode="auto">
          <a:xfrm>
            <a:off x="4114800" y="0"/>
            <a:ext cx="838200" cy="838200"/>
          </a:xfrm>
          <a:prstGeom prst="rect">
            <a:avLst/>
          </a:prstGeom>
          <a:solidFill>
            <a:schemeClr val="accent5"/>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103"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32034"/>
          <a:stretch/>
        </p:blipFill>
        <p:spPr>
          <a:xfrm>
            <a:off x="2438400" y="-11648"/>
            <a:ext cx="856635" cy="84124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0600" y="0"/>
            <a:ext cx="1261872" cy="841248"/>
          </a:xfrm>
          <a:prstGeom prst="rect">
            <a:avLst/>
          </a:prstGeom>
        </p:spPr>
      </p:pic>
      <p:sp>
        <p:nvSpPr>
          <p:cNvPr id="101"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96174" y="0"/>
            <a:ext cx="1109472" cy="1664208"/>
          </a:xfrm>
          <a:prstGeom prst="rect">
            <a:avLst/>
          </a:prstGeom>
        </p:spPr>
      </p:pic>
      <p:sp>
        <p:nvSpPr>
          <p:cNvPr id="102"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8970535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with Text and Table">
    <p:bg>
      <p:bgPr>
        <a:solidFill>
          <a:schemeClr val="accent5"/>
        </a:solidFill>
        <a:effectLst/>
      </p:bgPr>
    </p:bg>
    <p:spTree>
      <p:nvGrpSpPr>
        <p:cNvPr id="1" name=""/>
        <p:cNvGrpSpPr/>
        <p:nvPr/>
      </p:nvGrpSpPr>
      <p:grpSpPr>
        <a:xfrm>
          <a:off x="0" y="0"/>
          <a:ext cx="0" cy="0"/>
          <a:chOff x="0" y="0"/>
          <a:chExt cx="0" cy="0"/>
        </a:xfrm>
      </p:grpSpPr>
      <p:pic>
        <p:nvPicPr>
          <p:cNvPr id="3078" name="Picture 6" descr="C:\Documents and Settings\tamic.MCG\Desktop\PubWORK\GB0460301-PB\GB04603-IMG08.JPG"/>
          <p:cNvPicPr>
            <a:picLocks noChangeAspect="1" noChangeArrowheads="1"/>
          </p:cNvPicPr>
          <p:nvPr/>
        </p:nvPicPr>
        <p:blipFill>
          <a:blip r:embed="rId2" r:link="rId3"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3076" name="Picture 4" descr="GB0460701-IMG05"/>
          <p:cNvPicPr>
            <a:picLocks noChangeAspect="1" noChangeArrowheads="1"/>
          </p:cNvPicPr>
          <p:nvPr/>
        </p:nvPicPr>
        <p:blipFill>
          <a:blip r:embed="rId4"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3075" name="Picture 3" descr="GB0460701-IMG10"/>
          <p:cNvPicPr>
            <a:picLocks noChangeAspect="1" noChangeArrowheads="1"/>
          </p:cNvPicPr>
          <p:nvPr/>
        </p:nvPicPr>
        <p:blipFill>
          <a:blip r:embed="rId5"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3" name="Content Placeholder 2"/>
          <p:cNvSpPr>
            <a:spLocks noGrp="1"/>
          </p:cNvSpPr>
          <p:nvPr>
            <p:ph idx="1"/>
          </p:nvPr>
        </p:nvSpPr>
        <p:spPr>
          <a:xfrm>
            <a:off x="685800" y="2362200"/>
            <a:ext cx="8001000" cy="36576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hasCustomPrompt="1"/>
          </p:nvPr>
        </p:nvSpPr>
        <p:spPr>
          <a:xfrm>
            <a:off x="457200" y="1219200"/>
            <a:ext cx="6781800" cy="609600"/>
          </a:xfrm>
        </p:spPr>
        <p:txBody>
          <a:bodyPr>
            <a:normAutofit/>
          </a:bodyPr>
          <a:lstStyle>
            <a:lvl1pPr>
              <a:lnSpc>
                <a:spcPct val="90000"/>
              </a:lnSpc>
              <a:defRPr sz="3600">
                <a:solidFill>
                  <a:schemeClr val="accent4"/>
                </a:solidFill>
              </a:defRPr>
            </a:lvl1pPr>
          </a:lstStyle>
          <a:p>
            <a:r>
              <a:rPr lang="en-US" smtClean="0"/>
              <a:t>Content Page with Text and Table</a:t>
            </a:r>
            <a:endParaRPr lang="en-US"/>
          </a:p>
        </p:txBody>
      </p:sp>
      <p:sp>
        <p:nvSpPr>
          <p:cNvPr id="9" name="Subtitle 2"/>
          <p:cNvSpPr>
            <a:spLocks noGrp="1"/>
          </p:cNvSpPr>
          <p:nvPr>
            <p:ph type="subTitle" idx="11" hasCustomPrompt="1"/>
          </p:nvPr>
        </p:nvSpPr>
        <p:spPr>
          <a:xfrm>
            <a:off x="457200" y="1828800"/>
            <a:ext cx="6781800" cy="381000"/>
          </a:xfrm>
        </p:spPr>
        <p:txBody>
          <a:bodyPr>
            <a:normAutofit/>
          </a:bodyPr>
          <a:lstStyle>
            <a:lvl1pPr marL="0" indent="0" algn="l">
              <a:buNone/>
              <a:defRPr sz="1800" cap="all" baseline="0">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Subtitle CONTENT page with text and table</a:t>
            </a:r>
            <a:endParaRPr lang="en-US"/>
          </a:p>
        </p:txBody>
      </p:sp>
      <p:sp>
        <p:nvSpPr>
          <p:cNvPr id="31"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2"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3" name="Rectangle 8"/>
          <p:cNvSpPr>
            <a:spLocks noChangeArrowheads="1"/>
          </p:cNvSpPr>
          <p:nvPr/>
        </p:nvSpPr>
        <p:spPr bwMode="auto">
          <a:xfrm>
            <a:off x="6677025" y="0"/>
            <a:ext cx="866775"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6"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7"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8"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40"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42"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pic>
        <p:nvPicPr>
          <p:cNvPr id="3077" name="Picture 5" descr="C:\Documents and Settings\tamic.MCG\Desktop\PubWORK\GB0460301-PB\GB04603-IMG11.JPG"/>
          <p:cNvPicPr>
            <a:picLocks noChangeAspect="1" noChangeArrowheads="1"/>
          </p:cNvPicPr>
          <p:nvPr/>
        </p:nvPicPr>
        <p:blipFill>
          <a:blip r:embed="rId6" r:link="rId7" cstate="print"/>
          <a:srcRect l="16815" t="1708" r="33543" b="198"/>
          <a:stretch>
            <a:fillRect/>
          </a:stretch>
        </p:blipFill>
        <p:spPr bwMode="auto">
          <a:xfrm>
            <a:off x="7496175" y="0"/>
            <a:ext cx="838200" cy="1676400"/>
          </a:xfrm>
          <a:prstGeom prst="rect">
            <a:avLst/>
          </a:prstGeom>
          <a:noFill/>
          <a:ln w="9525" algn="in">
            <a:noFill/>
            <a:miter lim="800000"/>
            <a:headEnd/>
            <a:tailEnd/>
          </a:ln>
          <a:effectLst/>
        </p:spPr>
      </p:pic>
      <p:sp>
        <p:nvSpPr>
          <p:cNvPr id="41" name="Line 33"/>
          <p:cNvSpPr>
            <a:spLocks noChangeShapeType="1"/>
          </p:cNvSpPr>
          <p:nvPr/>
        </p:nvSpPr>
        <p:spPr bwMode="auto">
          <a:xfrm>
            <a:off x="7486650" y="1676400"/>
            <a:ext cx="1657350"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9526471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solidFill>
                  <a:prstClr val="black"/>
                </a:solidFill>
              </a:rPr>
              <a:pPr/>
              <a:t>7/26/2016</a:t>
            </a:fld>
            <a:endParaRPr lang="en-US" dirty="0">
              <a:solidFill>
                <a:prstClr val="black"/>
              </a:solidFill>
            </a:endParaRPr>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35125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pPr defTabSz="457200"/>
            <a:fld id="{D535F59B-EE15-5648-A453-5A4306F07A7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81997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solidFill>
                  <a:prstClr val="black"/>
                </a:solidFill>
              </a:rPr>
              <a:pPr/>
              <a:t>7/26/2016</a:t>
            </a:fld>
            <a:endParaRPr lang="en-US" dirty="0">
              <a:solidFill>
                <a:prstClr val="black"/>
              </a:solidFill>
            </a:endParaRPr>
          </a:p>
        </p:txBody>
      </p:sp>
      <p:sp>
        <p:nvSpPr>
          <p:cNvPr id="6" name="Footer Placeholder 5"/>
          <p:cNvSpPr>
            <a:spLocks noGrp="1"/>
          </p:cNvSpPr>
          <p:nvPr>
            <p:ph type="ftr" sz="quarter" idx="11"/>
          </p:nvPr>
        </p:nvSpPr>
        <p:spPr>
          <a:xfrm>
            <a:off x="914401" y="5809152"/>
            <a:ext cx="5540188"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solidFill>
                  <a:prstClr val="black"/>
                </a:solidFill>
              </a:rPr>
              <a:pPr/>
              <a:t>‹#›</a:t>
            </a:fld>
            <a:endParaRPr lang="en-US" dirty="0">
              <a:solidFill>
                <a:prstClr val="black"/>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371866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07493321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8346186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25300874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2483222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42D8B0C7-146F-8745-9006-41FBDB330B54}" type="datetimeFigureOut">
              <a:rPr lang="en-US" smtClean="0">
                <a:solidFill>
                  <a:prstClr val="black"/>
                </a:solidFill>
              </a:rPr>
              <a:pPr defTabSz="457200"/>
              <a:t>7/26/2016</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D535F59B-EE15-5648-A453-5A4306F07A7D}"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73739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54588" y="5809152"/>
            <a:ext cx="1213821" cy="365125"/>
          </a:xfrm>
          <a:prstGeom prst="rect">
            <a:avLst/>
          </a:prstGeom>
        </p:spPr>
        <p:txBody>
          <a:bodyPr/>
          <a:lstStyle/>
          <a:p>
            <a:fld id="{B7C3F878-F5E8-489B-AC8A-64F2A7E22C28}" type="datetimeFigureOut">
              <a:rPr lang="en-US" smtClean="0"/>
              <a:pPr/>
              <a:t>7/26/2016</a:t>
            </a:fld>
            <a:endParaRPr lang="en-US" dirty="0"/>
          </a:p>
        </p:txBody>
      </p:sp>
      <p:sp>
        <p:nvSpPr>
          <p:cNvPr id="5" name="Footer Placeholder 4"/>
          <p:cNvSpPr>
            <a:spLocks noGrp="1"/>
          </p:cNvSpPr>
          <p:nvPr>
            <p:ph type="ftr" sz="quarter" idx="11"/>
          </p:nvPr>
        </p:nvSpPr>
        <p:spPr>
          <a:xfrm>
            <a:off x="914401" y="5809152"/>
            <a:ext cx="5540188"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70202" y="5809152"/>
            <a:ext cx="554023" cy="365125"/>
          </a:xfrm>
          <a:prstGeom prst="rect">
            <a:avLst/>
          </a:prstGeom>
        </p:spPr>
        <p:txBody>
          <a:bodyPr/>
          <a:lstStyle/>
          <a:p>
            <a:fld id="{651FC063-5EA9-49AF-AFAF-D68C9E82B23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903"/>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1491392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031" y="1067852"/>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dirty="0"/>
          </a:p>
        </p:txBody>
      </p:sp>
    </p:spTree>
    <p:extLst>
      <p:ext uri="{BB962C8B-B14F-4D97-AF65-F5344CB8AC3E}">
        <p14:creationId xmlns:p14="http://schemas.microsoft.com/office/powerpoint/2010/main" val="4378549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pPr/>
              <a:t>‹#›</a:t>
            </a:fld>
            <a:endParaRPr lang="en-US" dirty="0"/>
          </a:p>
        </p:txBody>
      </p:sp>
    </p:spTree>
    <p:extLst>
      <p:ext uri="{BB962C8B-B14F-4D97-AF65-F5344CB8AC3E}">
        <p14:creationId xmlns:p14="http://schemas.microsoft.com/office/powerpoint/2010/main" val="7876399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886"/>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srgbClr val="465E9C"/>
                </a:solidFill>
              </a:rPr>
              <a:pPr/>
              <a:t>‹#›</a:t>
            </a:fld>
            <a:endParaRPr lang="en-US" dirty="0">
              <a:solidFill>
                <a:srgbClr val="465E9C"/>
              </a:solidFill>
            </a:endParaRPr>
          </a:p>
        </p:txBody>
      </p:sp>
    </p:spTree>
    <p:extLst>
      <p:ext uri="{BB962C8B-B14F-4D97-AF65-F5344CB8AC3E}">
        <p14:creationId xmlns:p14="http://schemas.microsoft.com/office/powerpoint/2010/main" val="2727860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file:///C:\Documents%20and%20Settings\tamic.MCG\Desktop\PubWORK\GB0460301-PB\GB04603-IMG11.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C:\Documents%20and%20Settings\tamic.MCG\Desktop\PubWORK\GB0460301-PB\GB04603-IMG08.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file:///C:\Documents%20and%20Settings\tamic.MCG\Desktop\PubWORK\GB0460301-PB\GB04603-IMG11.JPG"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image" Target="file:///C:\Documents%20and%20Settings\tamic.MCG\Desktop\PubWORK\GB0460301-PB\GB04603-IMG08.JPG" TargetMode="External"/><Relationship Id="rId4" Type="http://schemas.openxmlformats.org/officeDocument/2006/relationships/slideLayout" Target="../slideLayouts/slideLayout15.xml"/><Relationship Id="rId9" Type="http://schemas.openxmlformats.org/officeDocument/2006/relationships/image" Target="../media/image1.jpeg"/><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file:///C:\Documents%20and%20Settings\tamic.MCG\Desktop\PubWORK\GB0460301-PB\GB04603-IMG11.JPG" TargetMode="Externa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image" Target="file:///C:\Documents%20and%20Settings\tamic.MCG\Desktop\PubWORK\GB0460301-PB\GB04603-IMG08.JPG" TargetMode="External"/><Relationship Id="rId4" Type="http://schemas.openxmlformats.org/officeDocument/2006/relationships/slideLayout" Target="../slideLayouts/slideLayout22.xml"/><Relationship Id="rId9" Type="http://schemas.openxmlformats.org/officeDocument/2006/relationships/image" Target="../media/image1.jpeg"/><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file:///C:\Documents%20and%20Settings\tamic.MCG\Desktop\PubWORK\GB0460301-PB\GB04603-IMG08.JPG" TargetMode="Externa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jpeg"/><Relationship Id="rId2" Type="http://schemas.openxmlformats.org/officeDocument/2006/relationships/slideLayout" Target="../slideLayouts/slideLayout27.xml"/><Relationship Id="rId16" Type="http://schemas.openxmlformats.org/officeDocument/2006/relationships/image" Target="../media/image17.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4.xml"/><Relationship Id="rId5" Type="http://schemas.openxmlformats.org/officeDocument/2006/relationships/slideLayout" Target="../slideLayouts/slideLayout30.xml"/><Relationship Id="rId15" Type="http://schemas.openxmlformats.org/officeDocument/2006/relationships/image" Target="../media/image14.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file:///C:\Documents%20and%20Settings\tamic.MCG\Desktop\PubWORK\GB0460301-PB\GB04603-IMG08.JPG" TargetMode="Externa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image" Target="../media/image17.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5.xml"/><Relationship Id="rId5" Type="http://schemas.openxmlformats.org/officeDocument/2006/relationships/slideLayout" Target="../slideLayouts/slideLayout40.xml"/><Relationship Id="rId15" Type="http://schemas.openxmlformats.org/officeDocument/2006/relationships/image" Target="../media/image14.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2" name="Picture 6" descr="C:\Documents and Settings\tamic.MCG\Desktop\PubWORK\GB0460301-PB\GB04603-IMG08.JPG"/>
          <p:cNvPicPr>
            <a:picLocks noChangeAspect="1" noChangeArrowheads="1"/>
          </p:cNvPicPr>
          <p:nvPr/>
        </p:nvPicPr>
        <p:blipFill>
          <a:blip r:embed="rId13" r:link="rId14"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23" name="Picture 5" descr="C:\Documents and Settings\tamic.MCG\Desktop\PubWORK\GB0460301-PB\GB04603-IMG11.JPG"/>
          <p:cNvPicPr>
            <a:picLocks noChangeAspect="1" noChangeArrowheads="1"/>
          </p:cNvPicPr>
          <p:nvPr/>
        </p:nvPicPr>
        <p:blipFill>
          <a:blip r:embed="rId15" r:link="rId16" cstate="print"/>
          <a:srcRect l="16815" t="1708" r="33543" b="198"/>
          <a:stretch>
            <a:fillRect/>
          </a:stretch>
        </p:blipFill>
        <p:spPr bwMode="auto">
          <a:xfrm>
            <a:off x="7496175" y="0"/>
            <a:ext cx="838200" cy="1676400"/>
          </a:xfrm>
          <a:prstGeom prst="rect">
            <a:avLst/>
          </a:prstGeom>
          <a:noFill/>
          <a:ln w="9525" algn="in">
            <a:noFill/>
            <a:miter lim="800000"/>
            <a:headEnd/>
            <a:tailEnd/>
          </a:ln>
          <a:effectLst/>
        </p:spPr>
      </p:pic>
      <p:pic>
        <p:nvPicPr>
          <p:cNvPr id="24" name="Picture 4" descr="GB0460701-IMG05"/>
          <p:cNvPicPr>
            <a:picLocks noChangeAspect="1" noChangeArrowheads="1"/>
          </p:cNvPicPr>
          <p:nvPr/>
        </p:nvPicPr>
        <p:blipFill>
          <a:blip r:embed="rId17"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25" name="Picture 3" descr="GB0460701-IMG10"/>
          <p:cNvPicPr>
            <a:picLocks noChangeAspect="1" noChangeArrowheads="1"/>
          </p:cNvPicPr>
          <p:nvPr/>
        </p:nvPicPr>
        <p:blipFill>
          <a:blip r:embed="rId18"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29"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0"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1" name="Rectangle 8"/>
          <p:cNvSpPr>
            <a:spLocks noChangeArrowheads="1"/>
          </p:cNvSpPr>
          <p:nvPr/>
        </p:nvSpPr>
        <p:spPr bwMode="auto">
          <a:xfrm>
            <a:off x="6677025"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4"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1219200"/>
            <a:ext cx="6781800" cy="609600"/>
          </a:xfrm>
          <a:prstGeom prst="rect">
            <a:avLst/>
          </a:prstGeom>
        </p:spPr>
        <p:txBody>
          <a:bodyPr vert="horz" lIns="91440" tIns="45720" rIns="91440" bIns="45720" rtlCol="0" anchor="t">
            <a:normAutofit/>
          </a:bodyPr>
          <a:lstStyle/>
          <a:p>
            <a:r>
              <a:rPr lang="en-US" smtClean="0"/>
              <a:t>Content Page with Text and Photo</a:t>
            </a:r>
            <a:endParaRPr lang="en-US"/>
          </a:p>
        </p:txBody>
      </p:sp>
      <p:sp>
        <p:nvSpPr>
          <p:cNvPr id="3" name="Text Placeholder 2"/>
          <p:cNvSpPr>
            <a:spLocks noGrp="1"/>
          </p:cNvSpPr>
          <p:nvPr>
            <p:ph type="body" idx="1"/>
          </p:nvPr>
        </p:nvSpPr>
        <p:spPr>
          <a:xfrm>
            <a:off x="6858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748" r:id="rId8"/>
    <p:sldLayoutId id="2147483796" r:id="rId9"/>
    <p:sldLayoutId id="2147483797" r:id="rId10"/>
    <p:sldLayoutId id="214748379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2" name="Picture 6" descr="C:\Documents and Settings\tamic.MCG\Desktop\PubWORK\GB0460301-PB\GB04603-IMG08.JPG"/>
          <p:cNvPicPr>
            <a:picLocks noChangeAspect="1" noChangeArrowheads="1"/>
          </p:cNvPicPr>
          <p:nvPr/>
        </p:nvPicPr>
        <p:blipFill>
          <a:blip r:embed="rId9" r:link="rId10"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23" name="Picture 5" descr="C:\Documents and Settings\tamic.MCG\Desktop\PubWORK\GB0460301-PB\GB04603-IMG11.JPG"/>
          <p:cNvPicPr>
            <a:picLocks noChangeAspect="1" noChangeArrowheads="1"/>
          </p:cNvPicPr>
          <p:nvPr/>
        </p:nvPicPr>
        <p:blipFill>
          <a:blip r:embed="rId11" r:link="rId12" cstate="print"/>
          <a:srcRect l="16815" t="1708" r="33543" b="198"/>
          <a:stretch>
            <a:fillRect/>
          </a:stretch>
        </p:blipFill>
        <p:spPr bwMode="auto">
          <a:xfrm>
            <a:off x="7496175" y="0"/>
            <a:ext cx="838200" cy="1676400"/>
          </a:xfrm>
          <a:prstGeom prst="rect">
            <a:avLst/>
          </a:prstGeom>
          <a:noFill/>
          <a:ln w="9525" algn="in">
            <a:noFill/>
            <a:miter lim="800000"/>
            <a:headEnd/>
            <a:tailEnd/>
          </a:ln>
          <a:effectLst/>
        </p:spPr>
      </p:pic>
      <p:pic>
        <p:nvPicPr>
          <p:cNvPr id="24" name="Picture 4" descr="GB0460701-IMG05"/>
          <p:cNvPicPr>
            <a:picLocks noChangeAspect="1" noChangeArrowheads="1"/>
          </p:cNvPicPr>
          <p:nvPr/>
        </p:nvPicPr>
        <p:blipFill>
          <a:blip r:embed="rId13"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25" name="Picture 3" descr="GB0460701-IMG10"/>
          <p:cNvPicPr>
            <a:picLocks noChangeAspect="1" noChangeArrowheads="1"/>
          </p:cNvPicPr>
          <p:nvPr/>
        </p:nvPicPr>
        <p:blipFill>
          <a:blip r:embed="rId14"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29"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0"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1" name="Rectangle 8"/>
          <p:cNvSpPr>
            <a:spLocks noChangeArrowheads="1"/>
          </p:cNvSpPr>
          <p:nvPr/>
        </p:nvSpPr>
        <p:spPr bwMode="auto">
          <a:xfrm>
            <a:off x="6677025"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4"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1219200"/>
            <a:ext cx="6781800" cy="609600"/>
          </a:xfrm>
          <a:prstGeom prst="rect">
            <a:avLst/>
          </a:prstGeom>
        </p:spPr>
        <p:txBody>
          <a:bodyPr vert="horz" lIns="91440" tIns="45720" rIns="91440" bIns="45720" rtlCol="0" anchor="t">
            <a:normAutofit/>
          </a:bodyPr>
          <a:lstStyle/>
          <a:p>
            <a:r>
              <a:rPr lang="en-US" smtClean="0"/>
              <a:t>Content Page with Text and Photo</a:t>
            </a:r>
            <a:endParaRPr lang="en-US"/>
          </a:p>
        </p:txBody>
      </p:sp>
      <p:sp>
        <p:nvSpPr>
          <p:cNvPr id="3" name="Text Placeholder 2"/>
          <p:cNvSpPr>
            <a:spLocks noGrp="1"/>
          </p:cNvSpPr>
          <p:nvPr>
            <p:ph type="body" idx="1"/>
          </p:nvPr>
        </p:nvSpPr>
        <p:spPr>
          <a:xfrm>
            <a:off x="6858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2" name="Picture 6" descr="C:\Documents and Settings\tamic.MCG\Desktop\PubWORK\GB0460301-PB\GB04603-IMG08.JPG"/>
          <p:cNvPicPr>
            <a:picLocks noChangeAspect="1" noChangeArrowheads="1"/>
          </p:cNvPicPr>
          <p:nvPr/>
        </p:nvPicPr>
        <p:blipFill>
          <a:blip r:embed="rId9" r:link="rId10"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pic>
        <p:nvPicPr>
          <p:cNvPr id="23" name="Picture 5" descr="C:\Documents and Settings\tamic.MCG\Desktop\PubWORK\GB0460301-PB\GB04603-IMG11.JPG"/>
          <p:cNvPicPr>
            <a:picLocks noChangeAspect="1" noChangeArrowheads="1"/>
          </p:cNvPicPr>
          <p:nvPr/>
        </p:nvPicPr>
        <p:blipFill>
          <a:blip r:embed="rId11" r:link="rId12" cstate="print"/>
          <a:srcRect l="16815" t="1708" r="33543" b="198"/>
          <a:stretch>
            <a:fillRect/>
          </a:stretch>
        </p:blipFill>
        <p:spPr bwMode="auto">
          <a:xfrm>
            <a:off x="7496175" y="0"/>
            <a:ext cx="838200" cy="1676400"/>
          </a:xfrm>
          <a:prstGeom prst="rect">
            <a:avLst/>
          </a:prstGeom>
          <a:noFill/>
          <a:ln w="9525" algn="in">
            <a:noFill/>
            <a:miter lim="800000"/>
            <a:headEnd/>
            <a:tailEnd/>
          </a:ln>
          <a:effectLst/>
        </p:spPr>
      </p:pic>
      <p:pic>
        <p:nvPicPr>
          <p:cNvPr id="24" name="Picture 4" descr="GB0460701-IMG05"/>
          <p:cNvPicPr>
            <a:picLocks noChangeAspect="1" noChangeArrowheads="1"/>
          </p:cNvPicPr>
          <p:nvPr/>
        </p:nvPicPr>
        <p:blipFill>
          <a:blip r:embed="rId13" cstate="print"/>
          <a:srcRect l="64381" t="38074" r="24158" b="25459"/>
          <a:stretch>
            <a:fillRect/>
          </a:stretch>
        </p:blipFill>
        <p:spPr bwMode="auto">
          <a:xfrm>
            <a:off x="2438400" y="0"/>
            <a:ext cx="838200" cy="838200"/>
          </a:xfrm>
          <a:prstGeom prst="rect">
            <a:avLst/>
          </a:prstGeom>
          <a:noFill/>
          <a:ln w="9525" algn="in">
            <a:noFill/>
            <a:miter lim="800000"/>
            <a:headEnd/>
            <a:tailEnd/>
          </a:ln>
          <a:effectLst/>
        </p:spPr>
      </p:pic>
      <p:pic>
        <p:nvPicPr>
          <p:cNvPr id="25" name="Picture 3" descr="GB0460701-IMG10"/>
          <p:cNvPicPr>
            <a:picLocks noChangeAspect="1" noChangeArrowheads="1"/>
          </p:cNvPicPr>
          <p:nvPr/>
        </p:nvPicPr>
        <p:blipFill>
          <a:blip r:embed="rId14" cstate="print"/>
          <a:srcRect l="373" t="5455" r="337" b="22089"/>
          <a:stretch>
            <a:fillRect/>
          </a:stretch>
        </p:blipFill>
        <p:spPr bwMode="auto">
          <a:xfrm>
            <a:off x="0" y="0"/>
            <a:ext cx="1631754" cy="838200"/>
          </a:xfrm>
          <a:prstGeom prst="rect">
            <a:avLst/>
          </a:prstGeom>
          <a:noFill/>
          <a:ln w="9525" algn="in">
            <a:noFill/>
            <a:miter lim="800000"/>
            <a:headEnd/>
            <a:tailEnd/>
          </a:ln>
          <a:effectLst/>
        </p:spPr>
      </p:pic>
      <p:sp>
        <p:nvSpPr>
          <p:cNvPr id="29"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0"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1" name="Rectangle 8"/>
          <p:cNvSpPr>
            <a:spLocks noChangeArrowheads="1"/>
          </p:cNvSpPr>
          <p:nvPr/>
        </p:nvSpPr>
        <p:spPr bwMode="auto">
          <a:xfrm>
            <a:off x="6677025"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4" name="Rectangle 4"/>
          <p:cNvSpPr>
            <a:spLocks noChangeArrowheads="1"/>
          </p:cNvSpPr>
          <p:nvPr/>
        </p:nvSpPr>
        <p:spPr bwMode="auto">
          <a:xfrm>
            <a:off x="1628775" y="0"/>
            <a:ext cx="809625"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6"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1219200"/>
            <a:ext cx="6781800" cy="609600"/>
          </a:xfrm>
          <a:prstGeom prst="rect">
            <a:avLst/>
          </a:prstGeom>
        </p:spPr>
        <p:txBody>
          <a:bodyPr vert="horz" lIns="91440" tIns="45720" rIns="91440" bIns="45720" rtlCol="0" anchor="t">
            <a:normAutofit/>
          </a:bodyPr>
          <a:lstStyle/>
          <a:p>
            <a:r>
              <a:rPr lang="en-US" smtClean="0"/>
              <a:t>Content Page with Text and Photo</a:t>
            </a:r>
            <a:endParaRPr lang="en-US"/>
          </a:p>
        </p:txBody>
      </p:sp>
      <p:sp>
        <p:nvSpPr>
          <p:cNvPr id="3" name="Text Placeholder 2"/>
          <p:cNvSpPr>
            <a:spLocks noGrp="1"/>
          </p:cNvSpPr>
          <p:nvPr>
            <p:ph type="body" idx="1"/>
          </p:nvPr>
        </p:nvSpPr>
        <p:spPr>
          <a:xfrm>
            <a:off x="6858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2" name="Picture 6" descr="C:\Documents and Settings\tamic.MCG\Desktop\PubWORK\GB0460301-PB\GB04603-IMG08.JPG"/>
          <p:cNvPicPr>
            <a:picLocks noChangeAspect="1" noChangeArrowheads="1"/>
          </p:cNvPicPr>
          <p:nvPr/>
        </p:nvPicPr>
        <p:blipFill>
          <a:blip r:embed="rId12" r:link="rId13"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sp>
        <p:nvSpPr>
          <p:cNvPr id="29"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0"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1" name="Rectangle 8"/>
          <p:cNvSpPr>
            <a:spLocks noChangeArrowheads="1"/>
          </p:cNvSpPr>
          <p:nvPr/>
        </p:nvSpPr>
        <p:spPr bwMode="auto">
          <a:xfrm>
            <a:off x="6677025"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2"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3"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4" name="Rectangle 4"/>
          <p:cNvSpPr>
            <a:spLocks noChangeArrowheads="1"/>
          </p:cNvSpPr>
          <p:nvPr/>
        </p:nvSpPr>
        <p:spPr bwMode="auto">
          <a:xfrm>
            <a:off x="1256837" y="0"/>
            <a:ext cx="1181564"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7"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1219200"/>
            <a:ext cx="6781800" cy="609600"/>
          </a:xfrm>
          <a:prstGeom prst="rect">
            <a:avLst/>
          </a:prstGeom>
        </p:spPr>
        <p:txBody>
          <a:bodyPr vert="horz" lIns="91440" tIns="45720" rIns="91440" bIns="45720" rtlCol="0" anchor="t">
            <a:normAutofit/>
          </a:bodyPr>
          <a:lstStyle/>
          <a:p>
            <a:r>
              <a:rPr lang="en-US" smtClean="0"/>
              <a:t>Content Page with Text and Photo</a:t>
            </a:r>
            <a:endParaRPr lang="en-US"/>
          </a:p>
        </p:txBody>
      </p:sp>
      <p:sp>
        <p:nvSpPr>
          <p:cNvPr id="3" name="Text Placeholder 2"/>
          <p:cNvSpPr>
            <a:spLocks noGrp="1"/>
          </p:cNvSpPr>
          <p:nvPr>
            <p:ph type="body" idx="1"/>
          </p:nvPr>
        </p:nvSpPr>
        <p:spPr>
          <a:xfrm>
            <a:off x="6858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7" name="Picture 1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496174" y="0"/>
            <a:ext cx="1109472" cy="1664208"/>
          </a:xfrm>
          <a:prstGeom prst="rect">
            <a:avLst/>
          </a:prstGeom>
        </p:spPr>
      </p:pic>
      <p:sp>
        <p:nvSpPr>
          <p:cNvPr id="36"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8" name="Picture 17"/>
          <p:cNvPicPr>
            <a:picLocks noChangeAspect="1"/>
          </p:cNvPicPr>
          <p:nvPr/>
        </p:nvPicPr>
        <p:blipFill rotWithShape="1">
          <a:blip r:embed="rId15" cstate="email">
            <a:extLst>
              <a:ext uri="{28A0092B-C50C-407E-A947-70E740481C1C}">
                <a14:useLocalDpi xmlns:a14="http://schemas.microsoft.com/office/drawing/2010/main" val="0"/>
              </a:ext>
            </a:extLst>
          </a:blip>
          <a:srcRect l="32034"/>
          <a:stretch/>
        </p:blipFill>
        <p:spPr>
          <a:xfrm>
            <a:off x="2438400" y="-11648"/>
            <a:ext cx="856635" cy="841248"/>
          </a:xfrm>
          <a:prstGeom prst="rect">
            <a:avLst/>
          </a:prstGeom>
        </p:spPr>
      </p:pic>
      <p:pic>
        <p:nvPicPr>
          <p:cNvPr id="4" name="Picture 3"/>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3875" y="-22098"/>
            <a:ext cx="1260711" cy="841248"/>
          </a:xfrm>
          <a:prstGeom prst="rect">
            <a:avLst/>
          </a:prstGeom>
        </p:spPr>
      </p:pic>
      <p:sp>
        <p:nvSpPr>
          <p:cNvPr id="35"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Lst>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2" name="Picture 6" descr="C:\Documents and Settings\tamic.MCG\Desktop\PubWORK\GB0460301-PB\GB04603-IMG08.JPG"/>
          <p:cNvPicPr>
            <a:picLocks noChangeAspect="1" noChangeArrowheads="1"/>
          </p:cNvPicPr>
          <p:nvPr/>
        </p:nvPicPr>
        <p:blipFill>
          <a:blip r:embed="rId12" r:link="rId13" cstate="print"/>
          <a:srcRect l="16214" t="18536" r="9018" b="27410"/>
          <a:stretch>
            <a:fillRect/>
          </a:stretch>
        </p:blipFill>
        <p:spPr bwMode="auto">
          <a:xfrm>
            <a:off x="4114800" y="0"/>
            <a:ext cx="1752600" cy="838200"/>
          </a:xfrm>
          <a:prstGeom prst="rect">
            <a:avLst/>
          </a:prstGeom>
          <a:noFill/>
          <a:ln w="9525" algn="in">
            <a:noFill/>
            <a:miter lim="800000"/>
            <a:headEnd/>
            <a:tailEnd/>
          </a:ln>
          <a:effectLst/>
        </p:spPr>
      </p:pic>
      <p:sp>
        <p:nvSpPr>
          <p:cNvPr id="29" name="Rectangle 5"/>
          <p:cNvSpPr>
            <a:spLocks noChangeArrowheads="1"/>
          </p:cNvSpPr>
          <p:nvPr/>
        </p:nvSpPr>
        <p:spPr bwMode="auto">
          <a:xfrm>
            <a:off x="3276600" y="0"/>
            <a:ext cx="838200" cy="838200"/>
          </a:xfrm>
          <a:prstGeom prst="rect">
            <a:avLst/>
          </a:prstGeom>
          <a:solidFill>
            <a:schemeClr val="accent6"/>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0" name="Rectangle 6"/>
          <p:cNvSpPr>
            <a:spLocks noChangeArrowheads="1"/>
          </p:cNvSpPr>
          <p:nvPr/>
        </p:nvSpPr>
        <p:spPr bwMode="auto">
          <a:xfrm>
            <a:off x="5867400" y="0"/>
            <a:ext cx="838200" cy="838200"/>
          </a:xfrm>
          <a:prstGeom prst="rect">
            <a:avLst/>
          </a:prstGeom>
          <a:solidFill>
            <a:schemeClr val="accent2"/>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1" name="Rectangle 8"/>
          <p:cNvSpPr>
            <a:spLocks noChangeArrowheads="1"/>
          </p:cNvSpPr>
          <p:nvPr/>
        </p:nvSpPr>
        <p:spPr bwMode="auto">
          <a:xfrm>
            <a:off x="6677025" y="0"/>
            <a:ext cx="838200" cy="838200"/>
          </a:xfrm>
          <a:prstGeom prst="rect">
            <a:avLst/>
          </a:prstGeom>
          <a:solidFill>
            <a:schemeClr val="accent3"/>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2" name="Rectangle 4"/>
          <p:cNvSpPr>
            <a:spLocks noChangeArrowheads="1"/>
          </p:cNvSpPr>
          <p:nvPr/>
        </p:nvSpPr>
        <p:spPr bwMode="auto">
          <a:xfrm>
            <a:off x="8334375" y="0"/>
            <a:ext cx="809625" cy="838200"/>
          </a:xfrm>
          <a:prstGeom prst="rect">
            <a:avLst/>
          </a:prstGeom>
          <a:solidFill>
            <a:schemeClr val="accent6">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3" name="Rectangle 4"/>
          <p:cNvSpPr>
            <a:spLocks noChangeArrowheads="1"/>
          </p:cNvSpPr>
          <p:nvPr/>
        </p:nvSpPr>
        <p:spPr bwMode="auto">
          <a:xfrm>
            <a:off x="8334375" y="819150"/>
            <a:ext cx="809625" cy="838200"/>
          </a:xfrm>
          <a:prstGeom prst="rect">
            <a:avLst/>
          </a:prstGeom>
          <a:solidFill>
            <a:schemeClr val="accent1"/>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4" name="Rectangle 4"/>
          <p:cNvSpPr>
            <a:spLocks noChangeArrowheads="1"/>
          </p:cNvSpPr>
          <p:nvPr/>
        </p:nvSpPr>
        <p:spPr bwMode="auto">
          <a:xfrm>
            <a:off x="1256837" y="0"/>
            <a:ext cx="1181564" cy="838200"/>
          </a:xfrm>
          <a:prstGeom prst="rect">
            <a:avLst/>
          </a:prstGeom>
          <a:solidFill>
            <a:schemeClr val="accent4"/>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37" name="Line 33"/>
          <p:cNvSpPr>
            <a:spLocks noChangeShapeType="1"/>
          </p:cNvSpPr>
          <p:nvPr/>
        </p:nvSpPr>
        <p:spPr bwMode="auto">
          <a:xfrm>
            <a:off x="8334375" y="838200"/>
            <a:ext cx="8096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
        <p:nvSpPr>
          <p:cNvPr id="2" name="Title Placeholder 1"/>
          <p:cNvSpPr>
            <a:spLocks noGrp="1"/>
          </p:cNvSpPr>
          <p:nvPr>
            <p:ph type="title"/>
          </p:nvPr>
        </p:nvSpPr>
        <p:spPr>
          <a:xfrm>
            <a:off x="457200" y="1219200"/>
            <a:ext cx="6781800" cy="609600"/>
          </a:xfrm>
          <a:prstGeom prst="rect">
            <a:avLst/>
          </a:prstGeom>
        </p:spPr>
        <p:txBody>
          <a:bodyPr vert="horz" lIns="91440" tIns="45720" rIns="91440" bIns="45720" rtlCol="0" anchor="t">
            <a:normAutofit/>
          </a:bodyPr>
          <a:lstStyle/>
          <a:p>
            <a:r>
              <a:rPr lang="en-US" smtClean="0"/>
              <a:t>Content Page with Text and Photo</a:t>
            </a:r>
            <a:endParaRPr lang="en-US"/>
          </a:p>
        </p:txBody>
      </p:sp>
      <p:sp>
        <p:nvSpPr>
          <p:cNvPr id="3" name="Text Placeholder 2"/>
          <p:cNvSpPr>
            <a:spLocks noGrp="1"/>
          </p:cNvSpPr>
          <p:nvPr>
            <p:ph type="body" idx="1"/>
          </p:nvPr>
        </p:nvSpPr>
        <p:spPr>
          <a:xfrm>
            <a:off x="6858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7" name="Picture 1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496174" y="0"/>
            <a:ext cx="1109472" cy="1664208"/>
          </a:xfrm>
          <a:prstGeom prst="rect">
            <a:avLst/>
          </a:prstGeom>
        </p:spPr>
      </p:pic>
      <p:sp>
        <p:nvSpPr>
          <p:cNvPr id="36" name="Line 33"/>
          <p:cNvSpPr>
            <a:spLocks noChangeShapeType="1"/>
          </p:cNvSpPr>
          <p:nvPr/>
        </p:nvSpPr>
        <p:spPr bwMode="auto">
          <a:xfrm>
            <a:off x="7496175" y="1676400"/>
            <a:ext cx="1647825"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pic>
        <p:nvPicPr>
          <p:cNvPr id="18" name="Picture 17"/>
          <p:cNvPicPr>
            <a:picLocks noChangeAspect="1"/>
          </p:cNvPicPr>
          <p:nvPr/>
        </p:nvPicPr>
        <p:blipFill rotWithShape="1">
          <a:blip r:embed="rId15" cstate="email">
            <a:extLst>
              <a:ext uri="{28A0092B-C50C-407E-A947-70E740481C1C}">
                <a14:useLocalDpi xmlns:a14="http://schemas.microsoft.com/office/drawing/2010/main" val="0"/>
              </a:ext>
            </a:extLst>
          </a:blip>
          <a:srcRect l="32034"/>
          <a:stretch/>
        </p:blipFill>
        <p:spPr>
          <a:xfrm>
            <a:off x="2438400" y="-11648"/>
            <a:ext cx="856635" cy="841248"/>
          </a:xfrm>
          <a:prstGeom prst="rect">
            <a:avLst/>
          </a:prstGeom>
        </p:spPr>
      </p:pic>
      <p:pic>
        <p:nvPicPr>
          <p:cNvPr id="4" name="Picture 3"/>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3875" y="-22098"/>
            <a:ext cx="1260711" cy="841248"/>
          </a:xfrm>
          <a:prstGeom prst="rect">
            <a:avLst/>
          </a:prstGeom>
        </p:spPr>
      </p:pic>
      <p:sp>
        <p:nvSpPr>
          <p:cNvPr id="35" name="Line 31"/>
          <p:cNvSpPr>
            <a:spLocks noChangeShapeType="1"/>
          </p:cNvSpPr>
          <p:nvPr/>
        </p:nvSpPr>
        <p:spPr bwMode="auto">
          <a:xfrm>
            <a:off x="0" y="838200"/>
            <a:ext cx="7496174" cy="0"/>
          </a:xfrm>
          <a:prstGeom prst="line">
            <a:avLst/>
          </a:prstGeom>
          <a:noFill/>
          <a:ln w="50800">
            <a:solidFill>
              <a:srgbClr val="FFFFFE"/>
            </a:solidFill>
            <a:round/>
            <a:headEnd/>
            <a:tailEnd/>
          </a:ln>
          <a:effectLst/>
        </p:spPr>
        <p:txBody>
          <a:bodyPr vert="horz" wrap="square" lIns="36576" tIns="36576" rIns="36576" bIns="36576"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1762910648"/>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hyperlink" Target="http://www.cdc.gov/ncbddd/actearly/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hyperlink" Target="http://www.cdc.gov/ncbddd/actearly/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hyperlink" Target="http://www.cdc.gov/ncbddd/actearly/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hyperlink" Target="http://www.cdc.gov/ncbddd/actearly/milestones/index.html" TargetMode="Externa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hyperlink" Target="http://cdi.211ct.org/program/ages-and-stages/"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hyperlink" Target="http://cfoc.nrckids.org/StandardView/2.1.1.4"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image" Target="../media/image39.jpeg"/><Relationship Id="rId5" Type="http://schemas.openxmlformats.org/officeDocument/2006/relationships/hyperlink" Target="https://www.naeyc.org/academy/files/academy/Standards%20and%20Accreditation%20Criteria%20&amp;%20Guidance%20for%20Assessment_10.2015.pdf" TargetMode="External"/><Relationship Id="rId4" Type="http://schemas.openxmlformats.org/officeDocument/2006/relationships/hyperlink" Target="http://eclkc.ohs.acf.hhs.gov/hslc/standards/hspps/1304/1304.20%20Child%20health%20and%20developmental%20services..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eccpct.com/"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hyperlink" Target="http://www.ct.gov/dph/lib/dph/infectious_diseases/immunization/2011_ec_har_day_care_immunization_page_revised_9_2011.pdf" TargetMode="External"/><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cga.ct.gov/2015/act/pa/2015PA-00157-R00HB-06579-PA.htm" TargetMode="External"/><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www.cdc.gov/ncbddd/actearly/"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hyperlink" Target="http://www.eccsct.org/toolkit/" TargetMode="External"/><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ncbddd/watchmetraining/index.html" TargetMode="External"/><Relationship Id="rId2" Type="http://schemas.openxmlformats.org/officeDocument/2006/relationships/notesSlide" Target="../notesSlides/notesSlide32.xml"/><Relationship Id="rId1" Type="http://schemas.openxmlformats.org/officeDocument/2006/relationships/slideLayout" Target="../slideLayouts/slideLayout29.xml"/><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29.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9.xml"/><Relationship Id="rId1" Type="http://schemas.openxmlformats.org/officeDocument/2006/relationships/slideLayout" Target="../slideLayouts/slideLayout35.xml"/><Relationship Id="rId4" Type="http://schemas.openxmlformats.org/officeDocument/2006/relationships/hyperlink" Target="http://www.cdc.gov/ncbddd/actearly/download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hdi.org/files/9714/1176/5701/the_earlier_the_better_developmental_screening_for_cts_young_children.pdf"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hyperlink" Target="http://cdi.211ct.org/" TargetMode="External"/><Relationship Id="rId2" Type="http://schemas.openxmlformats.org/officeDocument/2006/relationships/notesSlide" Target="../notesSlides/notesSlide40.xml"/><Relationship Id="rId1" Type="http://schemas.openxmlformats.org/officeDocument/2006/relationships/slideLayout" Target="../slideLayouts/slideLayout29.xml"/><Relationship Id="rId5" Type="http://schemas.openxmlformats.org/officeDocument/2006/relationships/image" Target="../media/image68.png"/><Relationship Id="rId4" Type="http://schemas.openxmlformats.org/officeDocument/2006/relationships/hyperlink" Target="http://www.birth23.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hyperlink" Target="http://cdi.211ct.org/" TargetMode="External"/><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71.jpeg"/></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hyperlink" Target="http://cdi.211ct.org/program/ages-and-stages/" TargetMode="External"/><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49.xml"/><Relationship Id="rId1" Type="http://schemas.openxmlformats.org/officeDocument/2006/relationships/slideLayout" Target="../slideLayouts/slideLayout29.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5.xml.rels><?xml version="1.0" encoding="UTF-8" standalone="yes"?>
<Relationships xmlns="http://schemas.openxmlformats.org/package/2006/relationships"><Relationship Id="rId3" Type="http://schemas.openxmlformats.org/officeDocument/2006/relationships/hyperlink" Target="http://www.acf.hhs.gov/programs/ecd/child-health-development/watch-me-thrive"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hyperlink" Target="http://www.eccsct.org/toolkit/" TargetMode="External"/><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hyperlink" Target="http://cdi.211ct.org/" TargetMode="External"/><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hyperlink" Target="http://www.cdc.gov/ncbddd/actearly/index.html" TargetMode="External"/><Relationship Id="rId5" Type="http://schemas.openxmlformats.org/officeDocument/2006/relationships/hyperlink" Target="http://www.acf.hhs.gov/programs/ecd/child-health-development/watch-me-thrive" TargetMode="External"/><Relationship Id="rId4" Type="http://schemas.openxmlformats.org/officeDocument/2006/relationships/hyperlink" Target="http://www.ct.gov/oec/lib/oec/familysupport/helpmegrow/growthcha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24200" y="3124200"/>
            <a:ext cx="6019800" cy="1600200"/>
          </a:xfrm>
        </p:spPr>
        <p:txBody>
          <a:bodyPr/>
          <a:lstStyle/>
          <a:p>
            <a:r>
              <a:rPr lang="en-US" dirty="0" smtClean="0">
                <a:effectLst>
                  <a:outerShdw blurRad="38100" dist="38100" dir="2700000" algn="tl">
                    <a:srgbClr val="000000">
                      <a:alpha val="43137"/>
                    </a:srgbClr>
                  </a:outerShdw>
                </a:effectLst>
                <a:cs typeface="Arial" panose="020B0604020202020204" pitchFamily="34" charset="0"/>
              </a:rPr>
              <a:t>It Takes a Village</a:t>
            </a:r>
            <a:endParaRPr lang="en-US" dirty="0"/>
          </a:p>
        </p:txBody>
      </p:sp>
      <p:sp>
        <p:nvSpPr>
          <p:cNvPr id="5" name="Subtitle 4"/>
          <p:cNvSpPr>
            <a:spLocks noGrp="1"/>
          </p:cNvSpPr>
          <p:nvPr>
            <p:ph type="subTitle" idx="1"/>
          </p:nvPr>
        </p:nvSpPr>
        <p:spPr>
          <a:xfrm>
            <a:off x="3124200" y="4191000"/>
            <a:ext cx="5638800" cy="1581150"/>
          </a:xfrm>
        </p:spPr>
        <p:txBody>
          <a:bodyPr>
            <a:normAutofit fontScale="77500" lnSpcReduction="20000"/>
          </a:bodyPr>
          <a:lstStyle/>
          <a:p>
            <a:r>
              <a:rPr lang="en-US" sz="3800" b="1" dirty="0" smtClean="0">
                <a:effectLst>
                  <a:outerShdw blurRad="38100" dist="38100" dir="2700000" algn="tl">
                    <a:srgbClr val="000000">
                      <a:alpha val="43137"/>
                    </a:srgbClr>
                  </a:outerShdw>
                </a:effectLst>
              </a:rPr>
              <a:t>Developmental Promotion, Screening and Early Detection, and Connecting to Services: </a:t>
            </a:r>
          </a:p>
          <a:p>
            <a:endParaRPr lang="en-US" dirty="0"/>
          </a:p>
        </p:txBody>
      </p:sp>
      <p:sp>
        <p:nvSpPr>
          <p:cNvPr id="6" name="Text Box 48"/>
          <p:cNvSpPr txBox="1">
            <a:spLocks noChangeArrowheads="1"/>
          </p:cNvSpPr>
          <p:nvPr/>
        </p:nvSpPr>
        <p:spPr bwMode="auto">
          <a:xfrm>
            <a:off x="0" y="5514339"/>
            <a:ext cx="2495550" cy="742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chemeClr val="accent4">
                  <a:lumMod val="20000"/>
                  <a:lumOff val="80000"/>
                </a:schemeClr>
              </a:solidFill>
              <a:effectLst>
                <a:outerShdw blurRad="38100" dist="38100" dir="2700000" algn="tl">
                  <a:srgbClr val="000000">
                    <a:alpha val="43137"/>
                  </a:srgbClr>
                </a:outerShdw>
              </a:effectLst>
              <a:latin typeface="Arial" pitchFamily="34" charset="0"/>
            </a:endParaRPr>
          </a:p>
        </p:txBody>
      </p:sp>
      <p:sp>
        <p:nvSpPr>
          <p:cNvPr id="7" name="Rectangle 6"/>
          <p:cNvSpPr/>
          <p:nvPr/>
        </p:nvSpPr>
        <p:spPr>
          <a:xfrm>
            <a:off x="3124200" y="5829985"/>
            <a:ext cx="5467350" cy="400110"/>
          </a:xfrm>
          <a:prstGeom prst="rect">
            <a:avLst/>
          </a:prstGeom>
        </p:spPr>
        <p:txBody>
          <a:bodyPr wrap="square">
            <a:spAutoFit/>
          </a:bodyPr>
          <a:lstStyle/>
          <a:p>
            <a:r>
              <a:rPr lang="en-US" sz="2000" dirty="0">
                <a:effectLst>
                  <a:outerShdw blurRad="38100" dist="38100" dir="2700000" algn="tl">
                    <a:srgbClr val="000000">
                      <a:alpha val="43137"/>
                    </a:srgbClr>
                  </a:outerShdw>
                </a:effectLst>
              </a:rPr>
              <a:t>Celebrating Milestones and Sharing Concerns</a:t>
            </a:r>
          </a:p>
        </p:txBody>
      </p:sp>
    </p:spTree>
    <p:extLst>
      <p:ext uri="{BB962C8B-B14F-4D97-AF65-F5344CB8AC3E}">
        <p14:creationId xmlns:p14="http://schemas.microsoft.com/office/powerpoint/2010/main" val="2499534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6" t="83855" r="74879"/>
          <a:stretch/>
        </p:blipFill>
        <p:spPr bwMode="auto">
          <a:xfrm>
            <a:off x="2093204" y="5144875"/>
            <a:ext cx="1983036" cy="110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41382" y="1816927"/>
            <a:ext cx="8876377" cy="3186448"/>
            <a:chOff x="444500" y="2374094"/>
            <a:chExt cx="7620000" cy="2735433"/>
          </a:xfrm>
        </p:grpSpPr>
        <p:sp>
          <p:nvSpPr>
            <p:cNvPr id="6" name="Title 1"/>
            <p:cNvSpPr txBox="1">
              <a:spLocks/>
            </p:cNvSpPr>
            <p:nvPr/>
          </p:nvSpPr>
          <p:spPr>
            <a:xfrm>
              <a:off x="444500" y="2374094"/>
              <a:ext cx="7620000" cy="999057"/>
            </a:xfrm>
            <a:prstGeom prst="rect">
              <a:avLst/>
            </a:prstGeom>
          </p:spPr>
          <p:txBody>
            <a:bodyPr>
              <a:noAutofit/>
            </a:bodyPr>
            <a:lstStyle>
              <a:lvl1pPr algn="ctr" defTabSz="761970" rtl="0" eaLnBrk="1" latinLnBrk="0" hangingPunct="1">
                <a:spcBef>
                  <a:spcPct val="0"/>
                </a:spcBef>
                <a:buNone/>
                <a:defRPr sz="3333" kern="1200">
                  <a:solidFill>
                    <a:schemeClr val="tx1"/>
                  </a:solidFill>
                  <a:latin typeface="Arial"/>
                  <a:ea typeface="+mj-ea"/>
                  <a:cs typeface="+mj-cs"/>
                </a:defRPr>
              </a:lvl1pPr>
            </a:lstStyle>
            <a:p>
              <a:pPr>
                <a:spcBef>
                  <a:spcPct val="20000"/>
                </a:spcBef>
                <a:defRPr/>
              </a:pPr>
              <a:r>
                <a:rPr lang="en-US" sz="2000" cap="small" dirty="0" smtClean="0"/>
                <a:t>Centers for Disease Control and Prevention’s</a:t>
              </a:r>
              <a:r>
                <a:rPr lang="en-US" dirty="0" smtClean="0"/>
                <a:t/>
              </a:r>
              <a:br>
                <a:rPr lang="en-US" dirty="0" smtClean="0"/>
              </a:br>
              <a:r>
                <a:rPr lang="en-US" sz="875" dirty="0" smtClean="0"/>
                <a:t/>
              </a:r>
              <a:br>
                <a:rPr lang="en-US" sz="875" dirty="0" smtClean="0"/>
              </a:br>
              <a:r>
                <a:rPr lang="en-US" b="1" dirty="0" smtClean="0"/>
                <a:t>“Learn the Signs. Act Early.”</a:t>
              </a:r>
            </a:p>
          </p:txBody>
        </p:sp>
        <p:sp>
          <p:nvSpPr>
            <p:cNvPr id="7" name="Subtitle 2"/>
            <p:cNvSpPr txBox="1">
              <a:spLocks/>
            </p:cNvSpPr>
            <p:nvPr/>
          </p:nvSpPr>
          <p:spPr>
            <a:xfrm>
              <a:off x="444500" y="3373151"/>
              <a:ext cx="7620000" cy="1736376"/>
            </a:xfrm>
            <a:prstGeom prst="rect">
              <a:avLst/>
            </a:prstGeom>
          </p:spPr>
          <p:txBody>
            <a:bodyPr>
              <a:normAutofit fontScale="92500" lnSpcReduction="10000"/>
            </a:bodyPr>
            <a:lstStyle>
              <a:lvl1pPr marL="0" indent="0" algn="ctr" defTabSz="761970" rtl="0" eaLnBrk="1" latinLnBrk="0" hangingPunct="1">
                <a:spcBef>
                  <a:spcPct val="20000"/>
                </a:spcBef>
                <a:buFont typeface="Arial" pitchFamily="34" charset="0"/>
                <a:buNone/>
                <a:defRPr sz="2667" kern="1200">
                  <a:solidFill>
                    <a:srgbClr val="7C609E"/>
                  </a:solidFill>
                  <a:latin typeface="Arial"/>
                  <a:ea typeface="+mn-ea"/>
                  <a:cs typeface="+mn-cs"/>
                </a:defRPr>
              </a:lvl1pPr>
              <a:lvl2pPr marL="380985" indent="0" algn="ctr" defTabSz="761970" rtl="0" eaLnBrk="1" latinLnBrk="0" hangingPunct="1">
                <a:spcBef>
                  <a:spcPct val="20000"/>
                </a:spcBef>
                <a:buFont typeface="Arial" pitchFamily="34" charset="0"/>
                <a:buNone/>
                <a:defRPr sz="2333" kern="1200">
                  <a:solidFill>
                    <a:schemeClr val="tx1">
                      <a:tint val="75000"/>
                    </a:schemeClr>
                  </a:solidFill>
                  <a:latin typeface="+mn-lt"/>
                  <a:ea typeface="+mn-ea"/>
                  <a:cs typeface="+mn-cs"/>
                </a:defRPr>
              </a:lvl2pPr>
              <a:lvl3pPr marL="761970" indent="0" algn="ctr" defTabSz="76197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142954" indent="0" algn="ctr" defTabSz="761970" rtl="0" eaLnBrk="1" latinLnBrk="0" hangingPunct="1">
                <a:spcBef>
                  <a:spcPct val="20000"/>
                </a:spcBef>
                <a:buFont typeface="Arial" pitchFamily="34" charset="0"/>
                <a:buNone/>
                <a:defRPr sz="1667" kern="1200">
                  <a:solidFill>
                    <a:schemeClr val="tx1">
                      <a:tint val="75000"/>
                    </a:schemeClr>
                  </a:solidFill>
                  <a:latin typeface="+mn-lt"/>
                  <a:ea typeface="+mn-ea"/>
                  <a:cs typeface="+mn-cs"/>
                </a:defRPr>
              </a:lvl4pPr>
              <a:lvl5pPr marL="1523939" indent="0" algn="ctr" defTabSz="761970" rtl="0" eaLnBrk="1" latinLnBrk="0" hangingPunct="1">
                <a:spcBef>
                  <a:spcPct val="20000"/>
                </a:spcBef>
                <a:buFont typeface="Arial" pitchFamily="34" charset="0"/>
                <a:buNone/>
                <a:defRPr sz="1667" kern="1200">
                  <a:solidFill>
                    <a:schemeClr val="tx1">
                      <a:tint val="75000"/>
                    </a:schemeClr>
                  </a:solidFill>
                  <a:latin typeface="+mn-lt"/>
                  <a:ea typeface="+mn-ea"/>
                  <a:cs typeface="+mn-cs"/>
                </a:defRPr>
              </a:lvl5pPr>
              <a:lvl6pPr marL="1904924" indent="0" algn="ctr" defTabSz="761970" rtl="0" eaLnBrk="1" latinLnBrk="0" hangingPunct="1">
                <a:spcBef>
                  <a:spcPct val="20000"/>
                </a:spcBef>
                <a:buFont typeface="Arial" pitchFamily="34" charset="0"/>
                <a:buNone/>
                <a:defRPr sz="1667" kern="1200">
                  <a:solidFill>
                    <a:schemeClr val="tx1">
                      <a:tint val="75000"/>
                    </a:schemeClr>
                  </a:solidFill>
                  <a:latin typeface="+mn-lt"/>
                  <a:ea typeface="+mn-ea"/>
                  <a:cs typeface="+mn-cs"/>
                </a:defRPr>
              </a:lvl6pPr>
              <a:lvl7pPr marL="2285909" indent="0" algn="ctr" defTabSz="761970" rtl="0" eaLnBrk="1" latinLnBrk="0" hangingPunct="1">
                <a:spcBef>
                  <a:spcPct val="20000"/>
                </a:spcBef>
                <a:buFont typeface="Arial" pitchFamily="34" charset="0"/>
                <a:buNone/>
                <a:defRPr sz="1667" kern="1200">
                  <a:solidFill>
                    <a:schemeClr val="tx1">
                      <a:tint val="75000"/>
                    </a:schemeClr>
                  </a:solidFill>
                  <a:latin typeface="+mn-lt"/>
                  <a:ea typeface="+mn-ea"/>
                  <a:cs typeface="+mn-cs"/>
                </a:defRPr>
              </a:lvl7pPr>
              <a:lvl8pPr marL="2666893" indent="0" algn="ctr" defTabSz="761970" rtl="0" eaLnBrk="1" latinLnBrk="0" hangingPunct="1">
                <a:spcBef>
                  <a:spcPct val="20000"/>
                </a:spcBef>
                <a:buFont typeface="Arial" pitchFamily="34" charset="0"/>
                <a:buNone/>
                <a:defRPr sz="1667" kern="1200">
                  <a:solidFill>
                    <a:schemeClr val="tx1">
                      <a:tint val="75000"/>
                    </a:schemeClr>
                  </a:solidFill>
                  <a:latin typeface="+mn-lt"/>
                  <a:ea typeface="+mn-ea"/>
                  <a:cs typeface="+mn-cs"/>
                </a:defRPr>
              </a:lvl8pPr>
              <a:lvl9pPr marL="3047878" indent="0" algn="ctr" defTabSz="761970" rtl="0" eaLnBrk="1" latinLnBrk="0" hangingPunct="1">
                <a:spcBef>
                  <a:spcPct val="20000"/>
                </a:spcBef>
                <a:buFont typeface="Arial" pitchFamily="34" charset="0"/>
                <a:buNone/>
                <a:defRPr sz="1667" kern="1200">
                  <a:solidFill>
                    <a:schemeClr val="tx1">
                      <a:tint val="75000"/>
                    </a:schemeClr>
                  </a:solidFill>
                  <a:latin typeface="+mn-lt"/>
                  <a:ea typeface="+mn-ea"/>
                  <a:cs typeface="+mn-cs"/>
                </a:defRPr>
              </a:lvl9pPr>
            </a:lstStyle>
            <a:p>
              <a:pPr lvl="1">
                <a:spcBef>
                  <a:spcPct val="0"/>
                </a:spcBef>
                <a:defRPr/>
              </a:pPr>
              <a:r>
                <a:rPr lang="en-US" sz="2600" dirty="0" smtClean="0">
                  <a:solidFill>
                    <a:schemeClr val="tx1"/>
                  </a:solidFill>
                  <a:latin typeface="Arial"/>
                </a:rPr>
                <a:t>Free resources and training to support ECE providers </a:t>
              </a:r>
            </a:p>
            <a:p>
              <a:pPr lvl="1">
                <a:spcBef>
                  <a:spcPct val="0"/>
                </a:spcBef>
                <a:defRPr/>
              </a:pPr>
              <a:r>
                <a:rPr lang="en-US" sz="2600" dirty="0" smtClean="0">
                  <a:solidFill>
                    <a:schemeClr val="tx1"/>
                  </a:solidFill>
                  <a:latin typeface="Arial"/>
                </a:rPr>
                <a:t>on developmental monitoring. </a:t>
              </a:r>
            </a:p>
            <a:p>
              <a:pPr lvl="1">
                <a:spcBef>
                  <a:spcPct val="0"/>
                </a:spcBef>
                <a:defRPr/>
              </a:pPr>
              <a:endParaRPr lang="en-US" dirty="0" smtClean="0">
                <a:solidFill>
                  <a:schemeClr val="tx1"/>
                </a:solidFill>
                <a:latin typeface="Arial"/>
              </a:endParaRPr>
            </a:p>
            <a:p>
              <a:pPr lvl="1">
                <a:spcBef>
                  <a:spcPct val="0"/>
                </a:spcBef>
                <a:defRPr/>
              </a:pPr>
              <a:r>
                <a:rPr lang="en-US" dirty="0" smtClean="0">
                  <a:solidFill>
                    <a:schemeClr val="tx1"/>
                  </a:solidFill>
                </a:rPr>
                <a:t>For more information: </a:t>
              </a:r>
              <a:r>
                <a:rPr lang="en-US" dirty="0" smtClean="0">
                  <a:solidFill>
                    <a:schemeClr val="tx1"/>
                  </a:solidFill>
                  <a:hlinkClick r:id="rId4"/>
                </a:rPr>
                <a:t>www.cdc.gov/actearly </a:t>
              </a:r>
              <a:r>
                <a:rPr lang="en-US" dirty="0" smtClean="0">
                  <a:solidFill>
                    <a:schemeClr val="tx1"/>
                  </a:solidFill>
                </a:rPr>
                <a:t> </a:t>
              </a:r>
              <a:endParaRPr lang="en-US" dirty="0">
                <a:solidFill>
                  <a:schemeClr val="tx1"/>
                </a:solidFill>
              </a:endParaRPr>
            </a:p>
            <a:p>
              <a:pPr lvl="1">
                <a:spcBef>
                  <a:spcPct val="0"/>
                </a:spcBef>
                <a:defRPr/>
              </a:pPr>
              <a:endParaRPr lang="en-US" dirty="0" smtClean="0">
                <a:solidFill>
                  <a:schemeClr val="tx1"/>
                </a:solidFill>
                <a:latin typeface="Arial"/>
              </a:endParaRPr>
            </a:p>
            <a:p>
              <a:pPr lvl="1">
                <a:spcBef>
                  <a:spcPct val="0"/>
                </a:spcBef>
                <a:defRPr/>
              </a:pPr>
              <a:r>
                <a:rPr lang="en-US" sz="2000" b="1" dirty="0" smtClean="0">
                  <a:solidFill>
                    <a:schemeClr val="tx1"/>
                  </a:solidFill>
                  <a:latin typeface="Arial"/>
                </a:rPr>
                <a:t>“Track children’s </a:t>
              </a:r>
              <a:r>
                <a:rPr lang="en-US" sz="2000" b="1" dirty="0">
                  <a:solidFill>
                    <a:schemeClr val="tx1"/>
                  </a:solidFill>
                  <a:latin typeface="Arial"/>
                </a:rPr>
                <a:t>development and act early if you have a </a:t>
              </a:r>
              <a:r>
                <a:rPr lang="en-US" sz="2000" b="1" dirty="0" smtClean="0">
                  <a:solidFill>
                    <a:schemeClr val="tx1"/>
                  </a:solidFill>
                  <a:latin typeface="Arial"/>
                </a:rPr>
                <a:t>concern”</a:t>
              </a:r>
            </a:p>
          </p:txBody>
        </p:sp>
      </p:gr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084" t="83855"/>
          <a:stretch/>
        </p:blipFill>
        <p:spPr bwMode="auto">
          <a:xfrm>
            <a:off x="4590587" y="5144876"/>
            <a:ext cx="3292028" cy="1107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598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Make Monitoring Easier</a:t>
            </a:r>
            <a:endParaRPr lang="en-US" dirty="0"/>
          </a:p>
        </p:txBody>
      </p:sp>
      <p:sp>
        <p:nvSpPr>
          <p:cNvPr id="6" name="Content Placeholder 4"/>
          <p:cNvSpPr txBox="1">
            <a:spLocks/>
          </p:cNvSpPr>
          <p:nvPr/>
        </p:nvSpPr>
        <p:spPr>
          <a:xfrm>
            <a:off x="344736" y="1874372"/>
            <a:ext cx="4965700" cy="441975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39" lvl="1" indent="-285739">
              <a:buSzPct val="70000"/>
              <a:buFont typeface="Arial" pitchFamily="34" charset="0"/>
              <a:buChar char="•"/>
            </a:pPr>
            <a:r>
              <a:rPr lang="en-US" dirty="0" smtClean="0">
                <a:solidFill>
                  <a:prstClr val="black"/>
                </a:solidFill>
              </a:rPr>
              <a:t>Developed by CDC, in conjunction with the AAP</a:t>
            </a:r>
          </a:p>
          <a:p>
            <a:pPr marL="285739" lvl="1" indent="-285739">
              <a:buSzPct val="70000"/>
              <a:buFont typeface="Arial" pitchFamily="34" charset="0"/>
              <a:buChar char="•"/>
            </a:pPr>
            <a:r>
              <a:rPr lang="en-US" dirty="0" smtClean="0">
                <a:solidFill>
                  <a:prstClr val="black"/>
                </a:solidFill>
              </a:rPr>
              <a:t>Available 2 months to 5 years</a:t>
            </a:r>
          </a:p>
          <a:p>
            <a:pPr marL="285739" lvl="1" indent="-285739">
              <a:buSzPct val="70000"/>
              <a:buFont typeface="Arial" pitchFamily="34" charset="0"/>
              <a:buChar char="•"/>
            </a:pPr>
            <a:r>
              <a:rPr lang="en-US" dirty="0" smtClean="0">
                <a:solidFill>
                  <a:prstClr val="black"/>
                </a:solidFill>
              </a:rPr>
              <a:t>Help families and ECE providers become partners in monitoring development</a:t>
            </a:r>
          </a:p>
          <a:p>
            <a:pPr marL="285739" lvl="1" indent="-285739">
              <a:buSzPct val="70000"/>
              <a:buFont typeface="Arial" pitchFamily="34" charset="0"/>
              <a:buChar char="•"/>
            </a:pPr>
            <a:r>
              <a:rPr lang="en-US" dirty="0" smtClean="0">
                <a:solidFill>
                  <a:prstClr val="black"/>
                </a:solidFill>
              </a:rPr>
              <a:t>Objective, research-based information </a:t>
            </a:r>
          </a:p>
          <a:p>
            <a:endParaRPr lang="en-US" sz="4000" dirty="0">
              <a:solidFill>
                <a:prstClr val="black"/>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72382" y="1926390"/>
            <a:ext cx="3708399" cy="399840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799291" y="6109460"/>
            <a:ext cx="2454583" cy="369332"/>
          </a:xfrm>
          <a:prstGeom prst="rect">
            <a:avLst/>
          </a:prstGeom>
        </p:spPr>
        <p:txBody>
          <a:bodyPr wrap="none">
            <a:spAutoFit/>
          </a:bodyPr>
          <a:lstStyle/>
          <a:p>
            <a:r>
              <a:rPr lang="en-US" dirty="0">
                <a:hlinkClick r:id="rId4"/>
              </a:rPr>
              <a:t>www.cdc.gov/ActEarly</a:t>
            </a:r>
            <a:endParaRPr lang="en-US" dirty="0"/>
          </a:p>
        </p:txBody>
      </p:sp>
    </p:spTree>
    <p:extLst>
      <p:ext uri="{BB962C8B-B14F-4D97-AF65-F5344CB8AC3E}">
        <p14:creationId xmlns:p14="http://schemas.microsoft.com/office/powerpoint/2010/main" val="269361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Checklist</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7031" y="1656400"/>
            <a:ext cx="3819789" cy="411850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66754" y="5865490"/>
            <a:ext cx="2454583" cy="369332"/>
          </a:xfrm>
          <a:prstGeom prst="rect">
            <a:avLst/>
          </a:prstGeom>
        </p:spPr>
        <p:txBody>
          <a:bodyPr wrap="none">
            <a:spAutoFit/>
          </a:bodyPr>
          <a:lstStyle/>
          <a:p>
            <a:r>
              <a:rPr lang="en-US" dirty="0">
                <a:hlinkClick r:id="rId4"/>
              </a:rPr>
              <a:t>www.cdc.gov/ActEarly</a:t>
            </a:r>
            <a:endParaRPr lang="en-US" dirty="0"/>
          </a:p>
        </p:txBody>
      </p:sp>
      <p:sp>
        <p:nvSpPr>
          <p:cNvPr id="9" name="Rectangle 8"/>
          <p:cNvSpPr/>
          <p:nvPr/>
        </p:nvSpPr>
        <p:spPr>
          <a:xfrm>
            <a:off x="4335137" y="2210852"/>
            <a:ext cx="4572000" cy="3564053"/>
          </a:xfrm>
          <a:prstGeom prst="rect">
            <a:avLst/>
          </a:prstGeom>
        </p:spPr>
        <p:txBody>
          <a:bodyPr>
            <a:spAutoFit/>
          </a:bodyPr>
          <a:lstStyle/>
          <a:p>
            <a:pPr marL="285750" indent="-285750">
              <a:buFont typeface="Arial" panose="020B0604020202020204" pitchFamily="34" charset="0"/>
              <a:buChar char="•"/>
            </a:pPr>
            <a:r>
              <a:rPr lang="en-US" sz="2400" dirty="0">
                <a:solidFill>
                  <a:prstClr val="black"/>
                </a:solidFill>
              </a:rPr>
              <a:t>Checklists address</a:t>
            </a:r>
          </a:p>
          <a:p>
            <a:pPr marL="742950" lvl="1" indent="-285750">
              <a:lnSpc>
                <a:spcPct val="80000"/>
              </a:lnSpc>
              <a:spcBef>
                <a:spcPct val="20000"/>
              </a:spcBef>
              <a:buFont typeface="Arial" pitchFamily="34" charset="0"/>
              <a:buChar char="–"/>
            </a:pPr>
            <a:r>
              <a:rPr lang="en-US" sz="2400" dirty="0">
                <a:solidFill>
                  <a:schemeClr val="tx2"/>
                </a:solidFill>
              </a:rPr>
              <a:t>Four domains of development</a:t>
            </a:r>
          </a:p>
          <a:p>
            <a:pPr marL="742950" lvl="1" indent="-285750">
              <a:lnSpc>
                <a:spcPct val="80000"/>
              </a:lnSpc>
              <a:spcBef>
                <a:spcPct val="20000"/>
              </a:spcBef>
              <a:buFont typeface="Arial" pitchFamily="34" charset="0"/>
              <a:buChar char="–"/>
            </a:pPr>
            <a:r>
              <a:rPr lang="en-US" sz="2400" dirty="0" smtClean="0">
                <a:solidFill>
                  <a:schemeClr val="tx2"/>
                </a:solidFill>
              </a:rPr>
              <a:t>Developmental “red </a:t>
            </a:r>
            <a:r>
              <a:rPr lang="en-US" sz="2400" dirty="0">
                <a:solidFill>
                  <a:schemeClr val="tx2"/>
                </a:solidFill>
              </a:rPr>
              <a:t>flags”</a:t>
            </a:r>
          </a:p>
          <a:p>
            <a:pPr marL="285750" indent="-285750">
              <a:buFont typeface="Arial" panose="020B0604020202020204" pitchFamily="34" charset="0"/>
              <a:buChar char="•"/>
            </a:pPr>
            <a:r>
              <a:rPr lang="en-US" sz="2400" dirty="0">
                <a:solidFill>
                  <a:prstClr val="black"/>
                </a:solidFill>
              </a:rPr>
              <a:t>How to use</a:t>
            </a:r>
          </a:p>
          <a:p>
            <a:pPr marL="742950" lvl="1" indent="-285750">
              <a:lnSpc>
                <a:spcPct val="80000"/>
              </a:lnSpc>
              <a:spcBef>
                <a:spcPct val="20000"/>
              </a:spcBef>
              <a:buFont typeface="Arial" pitchFamily="34" charset="0"/>
              <a:buChar char="–"/>
            </a:pPr>
            <a:r>
              <a:rPr lang="en-US" sz="2400" dirty="0">
                <a:solidFill>
                  <a:schemeClr val="tx2"/>
                </a:solidFill>
              </a:rPr>
              <a:t>Distribute to families, and discuss at parent/teacher conferences </a:t>
            </a:r>
          </a:p>
          <a:p>
            <a:pPr marL="285750" indent="-285750">
              <a:buFont typeface="Arial" panose="020B0604020202020204" pitchFamily="34" charset="0"/>
              <a:buChar char="•"/>
            </a:pPr>
            <a:r>
              <a:rPr lang="en-US" sz="2400" dirty="0">
                <a:solidFill>
                  <a:prstClr val="black"/>
                </a:solidFill>
              </a:rPr>
              <a:t>Can be printed with Spanish translation on reverse</a:t>
            </a:r>
          </a:p>
        </p:txBody>
      </p:sp>
    </p:spTree>
    <p:extLst>
      <p:ext uri="{BB962C8B-B14F-4D97-AF65-F5344CB8AC3E}">
        <p14:creationId xmlns:p14="http://schemas.microsoft.com/office/powerpoint/2010/main" val="3258105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Moments Booklet</a:t>
            </a:r>
            <a:endParaRPr lang="en-US" dirty="0"/>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4631">
            <a:off x="3446738" y="2234079"/>
            <a:ext cx="5613465" cy="3272759"/>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338995">
            <a:off x="214519" y="2222692"/>
            <a:ext cx="2819412" cy="3295532"/>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a:stCxn id="5" idx="0"/>
            <a:endCxn id="5" idx="2"/>
          </p:cNvCxnSpPr>
          <p:nvPr/>
        </p:nvCxnSpPr>
        <p:spPr>
          <a:xfrm flipH="1">
            <a:off x="6165628" y="2236438"/>
            <a:ext cx="175686" cy="3268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3664" y="5891150"/>
            <a:ext cx="8253136" cy="400110"/>
          </a:xfrm>
          <a:prstGeom prst="rect">
            <a:avLst/>
          </a:prstGeom>
        </p:spPr>
        <p:txBody>
          <a:bodyPr wrap="square">
            <a:spAutoFit/>
          </a:bodyPr>
          <a:lstStyle/>
          <a:p>
            <a:pPr algn="ctr"/>
            <a:r>
              <a:rPr lang="en-US" sz="2000" b="1" dirty="0">
                <a:latin typeface="Constantia"/>
              </a:rPr>
              <a:t>Check the milestones your child has reached at each age</a:t>
            </a:r>
            <a:r>
              <a:rPr lang="en-US" dirty="0"/>
              <a:t>. </a:t>
            </a:r>
          </a:p>
        </p:txBody>
      </p:sp>
      <p:sp>
        <p:nvSpPr>
          <p:cNvPr id="3" name="Rectangle 2"/>
          <p:cNvSpPr/>
          <p:nvPr/>
        </p:nvSpPr>
        <p:spPr>
          <a:xfrm>
            <a:off x="3154854" y="6291260"/>
            <a:ext cx="2762359" cy="369332"/>
          </a:xfrm>
          <a:prstGeom prst="rect">
            <a:avLst/>
          </a:prstGeom>
        </p:spPr>
        <p:txBody>
          <a:bodyPr wrap="none">
            <a:spAutoFit/>
          </a:bodyPr>
          <a:lstStyle/>
          <a:p>
            <a:r>
              <a:rPr lang="en-US" dirty="0" smtClean="0">
                <a:hlinkClick r:id="rId5"/>
              </a:rPr>
              <a:t>www.cdc.gov/milestones</a:t>
            </a:r>
            <a:endParaRPr lang="en-US" dirty="0"/>
          </a:p>
        </p:txBody>
      </p:sp>
    </p:spTree>
    <p:extLst>
      <p:ext uri="{BB962C8B-B14F-4D97-AF65-F5344CB8AC3E}">
        <p14:creationId xmlns:p14="http://schemas.microsoft.com/office/powerpoint/2010/main" val="3357889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35" y="1063102"/>
            <a:ext cx="7089568" cy="749960"/>
          </a:xfrm>
        </p:spPr>
        <p:txBody>
          <a:bodyPr>
            <a:normAutofit fontScale="90000"/>
          </a:bodyPr>
          <a:lstStyle/>
          <a:p>
            <a:pPr algn="l"/>
            <a:r>
              <a:rPr lang="en-US" sz="3600" dirty="0" smtClean="0"/>
              <a:t>Partners in Developmental Monitoring  </a:t>
            </a:r>
            <a:endParaRPr lang="en-US" sz="3600" dirty="0"/>
          </a:p>
        </p:txBody>
      </p:sp>
      <p:sp>
        <p:nvSpPr>
          <p:cNvPr id="3" name="Content Placeholder 2"/>
          <p:cNvSpPr>
            <a:spLocks noGrp="1"/>
          </p:cNvSpPr>
          <p:nvPr>
            <p:ph idx="1"/>
          </p:nvPr>
        </p:nvSpPr>
        <p:spPr>
          <a:xfrm>
            <a:off x="871479" y="1683347"/>
            <a:ext cx="6016209" cy="4471118"/>
          </a:xfrm>
        </p:spPr>
        <p:txBody>
          <a:bodyPr>
            <a:normAutofit/>
          </a:bodyPr>
          <a:lstStyle/>
          <a:p>
            <a:pPr>
              <a:lnSpc>
                <a:spcPct val="150000"/>
              </a:lnSpc>
            </a:pPr>
            <a:r>
              <a:rPr lang="en-US" dirty="0"/>
              <a:t>Share </a:t>
            </a:r>
            <a:r>
              <a:rPr lang="en-US" dirty="0" smtClean="0"/>
              <a:t>your observation </a:t>
            </a:r>
            <a:r>
              <a:rPr lang="en-US" dirty="0"/>
              <a:t>with </a:t>
            </a:r>
            <a:r>
              <a:rPr lang="en-US" dirty="0" smtClean="0"/>
              <a:t>families</a:t>
            </a:r>
            <a:endParaRPr lang="en-US" dirty="0"/>
          </a:p>
          <a:p>
            <a:pPr>
              <a:lnSpc>
                <a:spcPct val="150000"/>
              </a:lnSpc>
            </a:pPr>
            <a:r>
              <a:rPr lang="en-US" dirty="0" smtClean="0"/>
              <a:t>Seek </a:t>
            </a:r>
            <a:r>
              <a:rPr lang="en-US" dirty="0"/>
              <a:t>parents’ observations of their child</a:t>
            </a:r>
          </a:p>
          <a:p>
            <a:pPr>
              <a:lnSpc>
                <a:spcPct val="150000"/>
              </a:lnSpc>
            </a:pPr>
            <a:r>
              <a:rPr lang="en-US" dirty="0" smtClean="0"/>
              <a:t>Maintain ongoing </a:t>
            </a:r>
            <a:r>
              <a:rPr lang="en-US" dirty="0"/>
              <a:t>conversation with parents</a:t>
            </a:r>
          </a:p>
          <a:p>
            <a:r>
              <a:rPr lang="en-US" dirty="0" smtClean="0"/>
              <a:t>Ask families about </a:t>
            </a:r>
            <a:r>
              <a:rPr lang="en-US" dirty="0"/>
              <a:t>developmental screening at </a:t>
            </a:r>
            <a:r>
              <a:rPr lang="en-US" dirty="0" smtClean="0"/>
              <a:t>pediatric primary care practice and suggest that parents share results with primary care provider</a:t>
            </a:r>
            <a:endParaRPr lang="en-US" dirty="0"/>
          </a:p>
          <a:p>
            <a:r>
              <a:rPr lang="en-US" dirty="0" smtClean="0"/>
              <a:t>Encourage </a:t>
            </a:r>
            <a:r>
              <a:rPr lang="en-US" dirty="0"/>
              <a:t>families to contact </a:t>
            </a:r>
            <a:r>
              <a:rPr lang="en-US" dirty="0" smtClean="0"/>
              <a:t>                       Child Development Infoline                                   to enroll in the </a:t>
            </a:r>
            <a:r>
              <a:rPr lang="en-US" dirty="0" smtClean="0">
                <a:hlinkClick r:id="rId3"/>
              </a:rPr>
              <a:t>Ages and Stages                                               Monitoring Program</a:t>
            </a:r>
            <a:r>
              <a:rPr lang="en-US" dirty="0" smtClean="0"/>
              <a:t> </a:t>
            </a:r>
            <a:r>
              <a:rPr lang="en-US" sz="1400" b="1" dirty="0" smtClean="0">
                <a:solidFill>
                  <a:srgbClr val="FF0000"/>
                </a:solidFill>
              </a:rPr>
              <a:t> </a:t>
            </a:r>
            <a:endParaRPr lang="en-US" b="1" dirty="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10744" y="4298868"/>
            <a:ext cx="4025224" cy="24151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257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695532"/>
          </a:xfrm>
        </p:spPr>
        <p:txBody>
          <a:bodyPr>
            <a:normAutofit/>
          </a:bodyPr>
          <a:lstStyle/>
          <a:p>
            <a:r>
              <a:rPr lang="en-US" sz="3600" dirty="0" smtClean="0"/>
              <a:t>Screening is part of a continuum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6424119"/>
              </p:ext>
            </p:extLst>
          </p:nvPr>
        </p:nvGraphicFramePr>
        <p:xfrm>
          <a:off x="1463675" y="1688847"/>
          <a:ext cx="6196013" cy="420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Right Arrow 6"/>
          <p:cNvSpPr/>
          <p:nvPr/>
        </p:nvSpPr>
        <p:spPr>
          <a:xfrm flipH="1">
            <a:off x="5765903" y="3966360"/>
            <a:ext cx="599270" cy="584702"/>
          </a:xfrm>
          <a:prstGeom prst="curvedRightArrow">
            <a:avLst/>
          </a:prstGeom>
          <a:solidFill>
            <a:schemeClr val="tx2">
              <a:lumMod val="40000"/>
              <a:lumOff val="60000"/>
            </a:schemeClr>
          </a:solidFill>
          <a:ln>
            <a:solidFill>
              <a:schemeClr val="tx2">
                <a:lumMod val="20000"/>
                <a:lumOff val="80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66209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69" y="1006774"/>
            <a:ext cx="7634599" cy="916625"/>
          </a:xfrm>
        </p:spPr>
        <p:txBody>
          <a:bodyPr>
            <a:noAutofit/>
          </a:bodyPr>
          <a:lstStyle/>
          <a:p>
            <a:r>
              <a:rPr lang="en-US" sz="3600" dirty="0" smtClean="0"/>
              <a:t>Definition: Developmental Screening</a:t>
            </a:r>
            <a:br>
              <a:rPr lang="en-US" sz="3600" dirty="0" smtClean="0"/>
            </a:br>
            <a:endParaRPr lang="en-US" sz="2400" dirty="0"/>
          </a:p>
        </p:txBody>
      </p:sp>
      <p:sp>
        <p:nvSpPr>
          <p:cNvPr id="3" name="Content Placeholder 2"/>
          <p:cNvSpPr>
            <a:spLocks noGrp="1"/>
          </p:cNvSpPr>
          <p:nvPr>
            <p:ph idx="1"/>
          </p:nvPr>
        </p:nvSpPr>
        <p:spPr>
          <a:xfrm>
            <a:off x="1024759" y="1733797"/>
            <a:ext cx="7478502" cy="3862962"/>
          </a:xfrm>
        </p:spPr>
        <p:txBody>
          <a:bodyPr>
            <a:normAutofit/>
          </a:bodyPr>
          <a:lstStyle/>
          <a:p>
            <a:r>
              <a:rPr lang="en-US" sz="2800" dirty="0"/>
              <a:t>Brief process conducted at intervals</a:t>
            </a:r>
          </a:p>
          <a:p>
            <a:r>
              <a:rPr lang="en-US" sz="2800" dirty="0" smtClean="0"/>
              <a:t>Using </a:t>
            </a:r>
            <a:r>
              <a:rPr lang="en-US" sz="2800" dirty="0"/>
              <a:t>a standardized and validated </a:t>
            </a:r>
            <a:r>
              <a:rPr lang="en-US" sz="2800" dirty="0" smtClean="0"/>
              <a:t>tool</a:t>
            </a:r>
          </a:p>
          <a:p>
            <a:r>
              <a:rPr lang="en-US" sz="2800" dirty="0" smtClean="0"/>
              <a:t>Including social-emotional </a:t>
            </a:r>
            <a:r>
              <a:rPr lang="en-US" sz="2800" dirty="0"/>
              <a:t>and </a:t>
            </a:r>
            <a:r>
              <a:rPr lang="en-US" sz="2800" dirty="0" smtClean="0"/>
              <a:t>behavioral domains</a:t>
            </a:r>
            <a:endParaRPr lang="en-US" sz="2800" dirty="0"/>
          </a:p>
          <a:p>
            <a:r>
              <a:rPr lang="en-US" sz="2800" dirty="0" smtClean="0"/>
              <a:t>Identifies </a:t>
            </a:r>
            <a:r>
              <a:rPr lang="en-US" sz="2800" dirty="0"/>
              <a:t>children in need of further </a:t>
            </a:r>
            <a:r>
              <a:rPr lang="en-US" sz="2800" dirty="0" smtClean="0"/>
              <a:t>assessment (not a diagnostic tool)</a:t>
            </a:r>
            <a:endParaRPr lang="en-US" sz="28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44057" y="4803508"/>
            <a:ext cx="2744212" cy="183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4013" y="4735513"/>
            <a:ext cx="2401062" cy="179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18564" y="4800140"/>
            <a:ext cx="2445965" cy="183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485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Parents and Families</a:t>
            </a:r>
            <a:endParaRPr lang="en-US" sz="3600" dirty="0"/>
          </a:p>
        </p:txBody>
      </p:sp>
      <p:sp>
        <p:nvSpPr>
          <p:cNvPr id="3" name="Content Placeholder 2"/>
          <p:cNvSpPr>
            <a:spLocks noGrp="1"/>
          </p:cNvSpPr>
          <p:nvPr>
            <p:ph idx="1"/>
          </p:nvPr>
        </p:nvSpPr>
        <p:spPr>
          <a:xfrm>
            <a:off x="537949" y="1858000"/>
            <a:ext cx="7786654" cy="3603812"/>
          </a:xfrm>
        </p:spPr>
        <p:txBody>
          <a:bodyPr>
            <a:normAutofit/>
          </a:bodyPr>
          <a:lstStyle/>
          <a:p>
            <a:r>
              <a:rPr lang="en-US" sz="2800" dirty="0" smtClean="0"/>
              <a:t>Child’s first and most important teachers</a:t>
            </a:r>
          </a:p>
          <a:p>
            <a:r>
              <a:rPr lang="en-US" sz="2800" dirty="0" smtClean="0"/>
              <a:t>Sensitive to child’s developmental progress</a:t>
            </a:r>
          </a:p>
          <a:p>
            <a:r>
              <a:rPr lang="en-US" sz="2800" dirty="0" smtClean="0"/>
              <a:t>Eager to learn about developmental milestones and share in monitoring progress</a:t>
            </a:r>
            <a:endParaRPr lang="en-US" sz="2800" dirty="0"/>
          </a:p>
        </p:txBody>
      </p:sp>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56258" y="4041707"/>
            <a:ext cx="2773264" cy="24278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50780" y="4434400"/>
            <a:ext cx="3199578" cy="211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 y="4122786"/>
            <a:ext cx="1989117" cy="198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520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039" y="1176817"/>
            <a:ext cx="7062952" cy="699484"/>
          </a:xfrm>
        </p:spPr>
        <p:txBody>
          <a:bodyPr>
            <a:normAutofit/>
          </a:bodyPr>
          <a:lstStyle/>
          <a:p>
            <a:r>
              <a:rPr lang="en-US" sz="3600" dirty="0" smtClean="0"/>
              <a:t>Best Practice Standards</a:t>
            </a:r>
            <a:endParaRPr lang="en-US" sz="3600" dirty="0"/>
          </a:p>
        </p:txBody>
      </p:sp>
      <p:sp>
        <p:nvSpPr>
          <p:cNvPr id="5" name="Content Placeholder 4"/>
          <p:cNvSpPr>
            <a:spLocks noGrp="1"/>
          </p:cNvSpPr>
          <p:nvPr>
            <p:ph sz="quarter" idx="13"/>
          </p:nvPr>
        </p:nvSpPr>
        <p:spPr>
          <a:xfrm>
            <a:off x="1117345" y="1876301"/>
            <a:ext cx="3455187" cy="4073085"/>
          </a:xfrm>
        </p:spPr>
        <p:txBody>
          <a:bodyPr>
            <a:normAutofit/>
          </a:bodyPr>
          <a:lstStyle/>
          <a:p>
            <a:r>
              <a:rPr lang="en-US" dirty="0" smtClean="0"/>
              <a:t>Monitoring Children’s Development/Obtaining consent for Screening</a:t>
            </a:r>
            <a:endParaRPr lang="en-US" dirty="0"/>
          </a:p>
          <a:p>
            <a:pPr lvl="1"/>
            <a:r>
              <a:rPr lang="en-US" sz="2000" dirty="0" smtClean="0"/>
              <a:t>Monitoring milestones and formal system of screening</a:t>
            </a:r>
          </a:p>
          <a:p>
            <a:pPr lvl="0">
              <a:buClr>
                <a:schemeClr val="tx1"/>
              </a:buClr>
            </a:pPr>
            <a:r>
              <a:rPr lang="en-US" dirty="0" smtClean="0">
                <a:solidFill>
                  <a:prstClr val="black"/>
                </a:solidFill>
              </a:rPr>
              <a:t>Caring </a:t>
            </a:r>
            <a:r>
              <a:rPr lang="en-US" dirty="0">
                <a:solidFill>
                  <a:prstClr val="black"/>
                </a:solidFill>
              </a:rPr>
              <a:t>for Our Children Standard </a:t>
            </a:r>
            <a:r>
              <a:rPr lang="en-US" dirty="0" smtClean="0">
                <a:solidFill>
                  <a:prstClr val="black"/>
                </a:solidFill>
                <a:hlinkClick r:id="rId3"/>
              </a:rPr>
              <a:t>2.1.1.4</a:t>
            </a:r>
            <a:r>
              <a:rPr lang="en-US" dirty="0" smtClean="0">
                <a:solidFill>
                  <a:prstClr val="black"/>
                </a:solidFill>
              </a:rPr>
              <a:t>  </a:t>
            </a:r>
          </a:p>
          <a:p>
            <a:endParaRPr lang="en-US" dirty="0" smtClean="0"/>
          </a:p>
          <a:p>
            <a:endParaRPr lang="en-US" dirty="0"/>
          </a:p>
        </p:txBody>
      </p:sp>
      <p:sp>
        <p:nvSpPr>
          <p:cNvPr id="6" name="Content Placeholder 5"/>
          <p:cNvSpPr>
            <a:spLocks noGrp="1"/>
          </p:cNvSpPr>
          <p:nvPr>
            <p:ph sz="quarter" idx="14"/>
          </p:nvPr>
        </p:nvSpPr>
        <p:spPr>
          <a:xfrm>
            <a:off x="4489404" y="1876301"/>
            <a:ext cx="4275609" cy="4816900"/>
          </a:xfrm>
        </p:spPr>
        <p:txBody>
          <a:bodyPr>
            <a:noAutofit/>
          </a:bodyPr>
          <a:lstStyle/>
          <a:p>
            <a:r>
              <a:rPr lang="en-US" dirty="0" smtClean="0"/>
              <a:t>Head Start Performance Standard  </a:t>
            </a:r>
            <a:r>
              <a:rPr lang="en-US" dirty="0" smtClean="0">
                <a:hlinkClick r:id="rId4"/>
              </a:rPr>
              <a:t>1304.20(b)</a:t>
            </a:r>
            <a:r>
              <a:rPr lang="en-US" dirty="0" smtClean="0"/>
              <a:t>: Screening for </a:t>
            </a:r>
            <a:r>
              <a:rPr lang="en-US" dirty="0"/>
              <a:t>sensory, developmental</a:t>
            </a:r>
            <a:r>
              <a:rPr lang="en-US" dirty="0" smtClean="0"/>
              <a:t>, and behavioral concerns</a:t>
            </a:r>
          </a:p>
          <a:p>
            <a:pPr marL="0" indent="0">
              <a:buNone/>
            </a:pPr>
            <a:endParaRPr lang="en-US" dirty="0" smtClean="0"/>
          </a:p>
          <a:p>
            <a:r>
              <a:rPr lang="en-US" dirty="0" smtClean="0"/>
              <a:t>National Association for the Education of Young Children (NAEYC) Program Standards and Accreditation Criteria </a:t>
            </a:r>
            <a:r>
              <a:rPr lang="en-US" dirty="0" smtClean="0">
                <a:hlinkClick r:id="rId5"/>
              </a:rPr>
              <a:t>4.C.01 </a:t>
            </a:r>
            <a:r>
              <a:rPr lang="en-US" i="1" dirty="0" smtClean="0"/>
              <a:t>*emerging criteria</a:t>
            </a:r>
          </a:p>
          <a:p>
            <a:pPr lvl="1"/>
            <a:r>
              <a:rPr lang="en-US" sz="2000" dirty="0" smtClean="0"/>
              <a:t>includes good information about best practices in screening</a:t>
            </a:r>
          </a:p>
        </p:txBody>
      </p:sp>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16169" y="4683261"/>
            <a:ext cx="3003925" cy="200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717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049" y="1038300"/>
            <a:ext cx="6965245" cy="806266"/>
          </a:xfrm>
        </p:spPr>
        <p:txBody>
          <a:bodyPr>
            <a:normAutofit/>
          </a:bodyPr>
          <a:lstStyle/>
          <a:p>
            <a:r>
              <a:rPr lang="en-US" sz="3600" dirty="0" smtClean="0"/>
              <a:t>ECE Consultants</a:t>
            </a:r>
            <a:endParaRPr lang="en-US" sz="2800" dirty="0"/>
          </a:p>
        </p:txBody>
      </p:sp>
      <p:sp>
        <p:nvSpPr>
          <p:cNvPr id="3" name="Content Placeholder 2"/>
          <p:cNvSpPr>
            <a:spLocks noGrp="1"/>
          </p:cNvSpPr>
          <p:nvPr>
            <p:ph idx="1"/>
          </p:nvPr>
        </p:nvSpPr>
        <p:spPr>
          <a:xfrm>
            <a:off x="715428" y="1725607"/>
            <a:ext cx="7236371" cy="4682359"/>
          </a:xfrm>
        </p:spPr>
        <p:txBody>
          <a:bodyPr>
            <a:noAutofit/>
          </a:bodyPr>
          <a:lstStyle/>
          <a:p>
            <a:r>
              <a:rPr lang="en-US" sz="2200" dirty="0"/>
              <a:t>CT </a:t>
            </a:r>
            <a:r>
              <a:rPr lang="en-US" sz="2200" dirty="0" smtClean="0"/>
              <a:t>OEC Licensing regulations require consultants for licensed center-based care  </a:t>
            </a:r>
          </a:p>
          <a:p>
            <a:pPr lvl="1"/>
            <a:r>
              <a:rPr lang="en-US" sz="2200" dirty="0" smtClean="0"/>
              <a:t>Health consultants: nurse, nurse practitioner, physician, physician assistant</a:t>
            </a:r>
          </a:p>
          <a:p>
            <a:pPr lvl="2"/>
            <a:r>
              <a:rPr lang="en-US" sz="2200" dirty="0" smtClean="0"/>
              <a:t>Weekly: programs enrolling infants- 3 years</a:t>
            </a:r>
          </a:p>
          <a:p>
            <a:pPr lvl="2"/>
            <a:r>
              <a:rPr lang="en-US" sz="2200" dirty="0" smtClean="0"/>
              <a:t>Monthly: part day programs- ages 2-3 years</a:t>
            </a:r>
          </a:p>
          <a:p>
            <a:pPr lvl="2"/>
            <a:r>
              <a:rPr lang="en-US" sz="2200" dirty="0" smtClean="0"/>
              <a:t>Quarterly: programs enrolling 3+ years</a:t>
            </a:r>
          </a:p>
          <a:p>
            <a:pPr lvl="1"/>
            <a:r>
              <a:rPr lang="en-US" sz="2200" dirty="0" smtClean="0"/>
              <a:t>Education consultants: at minimum, annual visit </a:t>
            </a:r>
          </a:p>
          <a:p>
            <a:r>
              <a:rPr lang="en-US" sz="2200" dirty="0" smtClean="0">
                <a:hlinkClick r:id="rId3"/>
              </a:rPr>
              <a:t>Early Childhood Consultation Partnership (ECCP)  </a:t>
            </a:r>
            <a:endParaRPr lang="en-US" sz="2200" dirty="0" smtClean="0"/>
          </a:p>
          <a:p>
            <a:r>
              <a:rPr lang="en-US" sz="2200" dirty="0" smtClean="0"/>
              <a:t>Valuable partners in monitoring and screening </a:t>
            </a:r>
            <a:endParaRPr lang="en-US" sz="2200" dirty="0"/>
          </a:p>
        </p:txBody>
      </p:sp>
      <p:pic>
        <p:nvPicPr>
          <p:cNvPr id="4" name="Picture 3" descr="C:\Users\heathersp\AppData\Local\Microsoft\Windows\Temporary Internet Files\Content.IE5\F0203BGK\Row-of-Babies[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4551" y="5941985"/>
            <a:ext cx="2601595" cy="686314"/>
          </a:xfrm>
          <a:prstGeom prst="rect">
            <a:avLst/>
          </a:prstGeom>
          <a:noFill/>
          <a:ln>
            <a:noFill/>
          </a:ln>
          <a:effectLst>
            <a:softEdge rad="63500"/>
          </a:effectLst>
        </p:spPr>
      </p:pic>
      <p:pic>
        <p:nvPicPr>
          <p:cNvPr id="5" name="Picture 4" descr="C:\Users\heathersp\AppData\Local\Microsoft\Windows\Temporary Internet Files\Content.IE5\F0203BGK\Row-of-Babies[1].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12220" y="5941986"/>
            <a:ext cx="2601595" cy="662305"/>
          </a:xfrm>
          <a:prstGeom prst="rect">
            <a:avLst/>
          </a:prstGeom>
          <a:noFill/>
          <a:ln>
            <a:noFill/>
          </a:ln>
          <a:effectLst>
            <a:softEdge rad="63500"/>
          </a:effectLst>
        </p:spPr>
      </p:pic>
      <p:pic>
        <p:nvPicPr>
          <p:cNvPr id="6" name="Picture 5" descr="C:\Users\heathersp\AppData\Local\Microsoft\Windows\Temporary Internet Files\Content.IE5\F0203BGK\Row-of-Babies[1].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29697" y="5941984"/>
            <a:ext cx="2601595" cy="662305"/>
          </a:xfrm>
          <a:prstGeom prst="rect">
            <a:avLst/>
          </a:prstGeom>
          <a:noFill/>
          <a:ln>
            <a:noFill/>
          </a:ln>
          <a:effectLst>
            <a:softEdge rad="63500"/>
          </a:effectLst>
        </p:spPr>
      </p:pic>
      <p:pic>
        <p:nvPicPr>
          <p:cNvPr id="7" name="Picture 6" descr="C:\Users\heathersp\AppData\Local\Microsoft\Windows\Temporary Internet Files\Content.IE5\F0203BGK\Row-of-Babies[1].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5941988"/>
            <a:ext cx="2601595" cy="662305"/>
          </a:xfrm>
          <a:prstGeom prst="rect">
            <a:avLst/>
          </a:prstGeom>
          <a:noFill/>
          <a:ln>
            <a:noFill/>
          </a:ln>
          <a:effectLst>
            <a:softEdge rad="63500"/>
          </a:effectLst>
        </p:spPr>
      </p:pic>
    </p:spTree>
    <p:extLst>
      <p:ext uri="{BB962C8B-B14F-4D97-AF65-F5344CB8AC3E}">
        <p14:creationId xmlns:p14="http://schemas.microsoft.com/office/powerpoint/2010/main" val="327258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85800" y="2104222"/>
            <a:ext cx="7505700" cy="3756063"/>
          </a:xfrm>
        </p:spPr>
        <p:txBody>
          <a:bodyPr>
            <a:normAutofit fontScale="92500"/>
          </a:bodyPr>
          <a:lstStyle/>
          <a:p>
            <a:pPr algn="ctr"/>
            <a:r>
              <a:rPr lang="en-US" sz="4000" dirty="0">
                <a:solidFill>
                  <a:srgbClr val="EDD27F"/>
                </a:solidFill>
                <a:latin typeface="Times New Roman"/>
                <a:ea typeface="+mj-ea"/>
                <a:cs typeface="+mj-cs"/>
              </a:rPr>
              <a:t>PURPOSE:</a:t>
            </a:r>
            <a:r>
              <a:rPr lang="en-US" sz="3600" dirty="0">
                <a:solidFill>
                  <a:srgbClr val="EDD27F"/>
                </a:solidFill>
                <a:latin typeface="Times New Roman"/>
                <a:ea typeface="+mj-ea"/>
                <a:cs typeface="+mj-cs"/>
              </a:rPr>
              <a:t> </a:t>
            </a:r>
            <a:r>
              <a:rPr lang="en-US" sz="3600" dirty="0" smtClean="0">
                <a:effectLst>
                  <a:outerShdw blurRad="38100" dist="38100" dir="2700000" algn="tl">
                    <a:srgbClr val="000000">
                      <a:alpha val="43137"/>
                    </a:srgbClr>
                  </a:outerShdw>
                </a:effectLst>
              </a:rPr>
              <a:t>Promote </a:t>
            </a:r>
            <a:r>
              <a:rPr lang="en-US" sz="3600" dirty="0">
                <a:effectLst>
                  <a:outerShdw blurRad="38100" dist="38100" dir="2700000" algn="tl">
                    <a:srgbClr val="000000">
                      <a:alpha val="43137"/>
                    </a:srgbClr>
                  </a:outerShdw>
                </a:effectLst>
              </a:rPr>
              <a:t>awareness and implementation of universal developmental monitoring, screening, and follow up in order to maximize young children’s development. </a:t>
            </a:r>
          </a:p>
          <a:p>
            <a:endParaRPr lang="en-US" dirty="0"/>
          </a:p>
        </p:txBody>
      </p:sp>
    </p:spTree>
    <p:extLst>
      <p:ext uri="{BB962C8B-B14F-4D97-AF65-F5344CB8AC3E}">
        <p14:creationId xmlns:p14="http://schemas.microsoft.com/office/powerpoint/2010/main" val="398796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Pediatric Health Care Providers</a:t>
            </a:r>
            <a:endParaRPr lang="en-US" sz="3600" dirty="0"/>
          </a:p>
        </p:txBody>
      </p:sp>
      <p:sp>
        <p:nvSpPr>
          <p:cNvPr id="3" name="Content Placeholder 2"/>
          <p:cNvSpPr>
            <a:spLocks noGrp="1"/>
          </p:cNvSpPr>
          <p:nvPr>
            <p:ph idx="1"/>
          </p:nvPr>
        </p:nvSpPr>
        <p:spPr>
          <a:xfrm>
            <a:off x="580805" y="1828800"/>
            <a:ext cx="8563195" cy="3851607"/>
          </a:xfrm>
        </p:spPr>
        <p:txBody>
          <a:bodyPr>
            <a:normAutofit/>
          </a:bodyPr>
          <a:lstStyle/>
          <a:p>
            <a:pPr lvl="0">
              <a:buClr>
                <a:schemeClr val="tx2"/>
              </a:buClr>
            </a:pPr>
            <a:r>
              <a:rPr lang="en-US" sz="2800" dirty="0">
                <a:solidFill>
                  <a:schemeClr val="tx1"/>
                </a:solidFill>
              </a:rPr>
              <a:t>Pediatricians and Family Practice physicians, Pediatric and Family Nurse Practitioners, Physician’s </a:t>
            </a:r>
            <a:r>
              <a:rPr lang="en-US" sz="2800" dirty="0" smtClean="0">
                <a:solidFill>
                  <a:schemeClr val="tx1"/>
                </a:solidFill>
              </a:rPr>
              <a:t>Assistants</a:t>
            </a:r>
            <a:endParaRPr lang="en-US" sz="2800" dirty="0">
              <a:solidFill>
                <a:schemeClr val="tx1"/>
              </a:solidFill>
            </a:endParaRPr>
          </a:p>
          <a:p>
            <a:pPr lvl="0">
              <a:buClr>
                <a:schemeClr val="tx2"/>
              </a:buClr>
            </a:pPr>
            <a:r>
              <a:rPr lang="en-US" sz="2800" dirty="0">
                <a:solidFill>
                  <a:schemeClr val="tx1"/>
                </a:solidFill>
              </a:rPr>
              <a:t>Observe children at least 14 times in first 5 </a:t>
            </a:r>
            <a:r>
              <a:rPr lang="en-US" sz="2800" dirty="0" smtClean="0">
                <a:solidFill>
                  <a:schemeClr val="tx1"/>
                </a:solidFill>
              </a:rPr>
              <a:t>years</a:t>
            </a:r>
          </a:p>
          <a:p>
            <a:pPr lvl="0">
              <a:buClr>
                <a:schemeClr val="tx2"/>
              </a:buClr>
            </a:pPr>
            <a:r>
              <a:rPr lang="en-US" sz="2800" dirty="0" smtClean="0">
                <a:solidFill>
                  <a:schemeClr val="tx1"/>
                </a:solidFill>
              </a:rPr>
              <a:t>Knowledgeable </a:t>
            </a:r>
            <a:r>
              <a:rPr lang="en-US" sz="2800" dirty="0">
                <a:solidFill>
                  <a:prstClr val="black"/>
                </a:solidFill>
              </a:rPr>
              <a:t>in child </a:t>
            </a:r>
            <a:r>
              <a:rPr lang="en-US" sz="2800" dirty="0" smtClean="0">
                <a:solidFill>
                  <a:prstClr val="black"/>
                </a:solidFill>
              </a:rPr>
              <a:t>development</a:t>
            </a:r>
            <a:endParaRPr lang="en-US" sz="2800" dirty="0">
              <a:solidFill>
                <a:prstClr val="black"/>
              </a:solidFill>
            </a:endParaRPr>
          </a:p>
        </p:txBody>
      </p:sp>
      <p:pic>
        <p:nvPicPr>
          <p:cNvPr id="5" name="Picture 4" descr="C:\Users\heathersp\AppData\Local\Microsoft\Windows\Temporary Internet Files\Content.IE5\BVFAGV1K\child_brain_development[1].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7267" y="3682185"/>
            <a:ext cx="2764702" cy="3074871"/>
          </a:xfrm>
          <a:prstGeom prst="rect">
            <a:avLst/>
          </a:prstGeom>
          <a:noFill/>
          <a:ln>
            <a:noFill/>
          </a:ln>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8295" y="4120739"/>
            <a:ext cx="4227971" cy="2636318"/>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997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16" y="1096186"/>
            <a:ext cx="6965245" cy="664376"/>
          </a:xfrm>
        </p:spPr>
        <p:txBody>
          <a:bodyPr>
            <a:normAutofit/>
          </a:bodyPr>
          <a:lstStyle/>
          <a:p>
            <a:r>
              <a:rPr lang="en-US" sz="3200" dirty="0"/>
              <a:t>Pediatric Health Care Providers</a:t>
            </a:r>
          </a:p>
        </p:txBody>
      </p:sp>
      <p:sp>
        <p:nvSpPr>
          <p:cNvPr id="3" name="Content Placeholder 2"/>
          <p:cNvSpPr>
            <a:spLocks noGrp="1"/>
          </p:cNvSpPr>
          <p:nvPr>
            <p:ph idx="1"/>
          </p:nvPr>
        </p:nvSpPr>
        <p:spPr>
          <a:xfrm>
            <a:off x="732416" y="1965514"/>
            <a:ext cx="7528715" cy="4309349"/>
          </a:xfrm>
        </p:spPr>
        <p:txBody>
          <a:bodyPr>
            <a:noAutofit/>
          </a:bodyPr>
          <a:lstStyle/>
          <a:p>
            <a:pPr>
              <a:buClr>
                <a:schemeClr val="tx1"/>
              </a:buClr>
            </a:pPr>
            <a:r>
              <a:rPr lang="en-US" sz="2800" dirty="0">
                <a:solidFill>
                  <a:schemeClr val="tx1"/>
                </a:solidFill>
              </a:rPr>
              <a:t>American Academy of Pediatrics </a:t>
            </a:r>
            <a:r>
              <a:rPr lang="en-US" sz="2800" dirty="0" smtClean="0">
                <a:solidFill>
                  <a:schemeClr val="tx1"/>
                </a:solidFill>
              </a:rPr>
              <a:t>(AAP) disseminated 2016 practice </a:t>
            </a:r>
            <a:r>
              <a:rPr lang="en-US" sz="2800" dirty="0">
                <a:solidFill>
                  <a:schemeClr val="tx1"/>
                </a:solidFill>
              </a:rPr>
              <a:t>guidelines for screening, monitoring and referring as needed</a:t>
            </a:r>
          </a:p>
          <a:p>
            <a:pPr lvl="1">
              <a:buClr>
                <a:schemeClr val="tx1"/>
              </a:buClr>
            </a:pPr>
            <a:r>
              <a:rPr lang="en-US" sz="2400" dirty="0" smtClean="0">
                <a:solidFill>
                  <a:schemeClr val="tx1"/>
                </a:solidFill>
              </a:rPr>
              <a:t>“Developmental surveillance” </a:t>
            </a:r>
            <a:r>
              <a:rPr lang="en-US" sz="2400" dirty="0">
                <a:solidFill>
                  <a:schemeClr val="tx1"/>
                </a:solidFill>
              </a:rPr>
              <a:t>at every visit</a:t>
            </a:r>
          </a:p>
          <a:p>
            <a:pPr lvl="1">
              <a:buClr>
                <a:schemeClr val="tx1"/>
              </a:buClr>
            </a:pPr>
            <a:r>
              <a:rPr lang="en-US" sz="2400" dirty="0" smtClean="0">
                <a:solidFill>
                  <a:schemeClr val="tx1"/>
                </a:solidFill>
              </a:rPr>
              <a:t>“Developmental screening” </a:t>
            </a:r>
            <a:r>
              <a:rPr lang="en-US" sz="2400" dirty="0">
                <a:solidFill>
                  <a:schemeClr val="tx1"/>
                </a:solidFill>
              </a:rPr>
              <a:t>with a formal tool at 9, 18 and </a:t>
            </a:r>
            <a:r>
              <a:rPr lang="en-US" sz="2400" dirty="0" smtClean="0">
                <a:solidFill>
                  <a:schemeClr val="tx1"/>
                </a:solidFill>
              </a:rPr>
              <a:t>24 or 30 </a:t>
            </a:r>
            <a:r>
              <a:rPr lang="en-US" sz="2400" dirty="0">
                <a:solidFill>
                  <a:schemeClr val="tx1"/>
                </a:solidFill>
              </a:rPr>
              <a:t>month well child visits.</a:t>
            </a:r>
          </a:p>
          <a:p>
            <a:pPr lvl="1">
              <a:buClr>
                <a:schemeClr val="tx1"/>
              </a:buClr>
            </a:pPr>
            <a:r>
              <a:rPr lang="en-US" sz="2400" dirty="0" smtClean="0">
                <a:solidFill>
                  <a:schemeClr val="tx1"/>
                </a:solidFill>
              </a:rPr>
              <a:t>Connect families to services when                 there are concerns for their child</a:t>
            </a:r>
            <a:endParaRPr lang="en-US" sz="2400" dirty="0">
              <a:solidFill>
                <a:schemeClr val="tx1"/>
              </a:solidFill>
            </a:endParaRPr>
          </a:p>
          <a:p>
            <a:endParaRPr lang="en-US" sz="24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016" y="4963757"/>
            <a:ext cx="2790023" cy="18111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752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09" y="1045778"/>
            <a:ext cx="6781800" cy="909145"/>
          </a:xfrm>
        </p:spPr>
        <p:txBody>
          <a:bodyPr>
            <a:normAutofit fontScale="90000"/>
          </a:bodyPr>
          <a:lstStyle/>
          <a:p>
            <a:r>
              <a:rPr lang="en-US" sz="3600" dirty="0" smtClean="0"/>
              <a:t>Recommendations: American Academy of Pediatrics  (AAP)</a:t>
            </a:r>
            <a:endParaRPr lang="en-US" sz="3600" dirty="0"/>
          </a:p>
        </p:txBody>
      </p:sp>
      <p:sp>
        <p:nvSpPr>
          <p:cNvPr id="3" name="Content Placeholder 2"/>
          <p:cNvSpPr>
            <a:spLocks noGrp="1"/>
          </p:cNvSpPr>
          <p:nvPr>
            <p:ph idx="1"/>
          </p:nvPr>
        </p:nvSpPr>
        <p:spPr>
          <a:xfrm>
            <a:off x="2947595" y="2304549"/>
            <a:ext cx="6196405" cy="3418519"/>
          </a:xfrm>
        </p:spPr>
        <p:txBody>
          <a:bodyPr>
            <a:normAutofit/>
          </a:bodyPr>
          <a:lstStyle/>
          <a:p>
            <a:r>
              <a:rPr lang="en-US" sz="2800" b="1" dirty="0" smtClean="0"/>
              <a:t>Monitoring</a:t>
            </a:r>
            <a:r>
              <a:rPr lang="en-US" sz="2800" dirty="0" smtClean="0"/>
              <a:t> intervals:</a:t>
            </a:r>
          </a:p>
          <a:p>
            <a:pPr marL="365760" lvl="1" indent="0">
              <a:buNone/>
            </a:pPr>
            <a:r>
              <a:rPr lang="en-US" sz="2800" dirty="0"/>
              <a:t>D</a:t>
            </a:r>
            <a:r>
              <a:rPr lang="en-US" sz="2800" dirty="0" smtClean="0"/>
              <a:t>evelopmental progress reviewed at each well child visit: newborn, </a:t>
            </a:r>
          </a:p>
          <a:p>
            <a:pPr marL="365760" lvl="1" indent="0">
              <a:buNone/>
            </a:pPr>
            <a:r>
              <a:rPr lang="en-US" sz="2800" dirty="0" smtClean="0"/>
              <a:t>2, 4, 6, 9, 12, 15, 18, 24, 30, 36 months, 4 and 5 years of age</a:t>
            </a:r>
          </a:p>
          <a:p>
            <a:r>
              <a:rPr lang="en-US" sz="2800" dirty="0" smtClean="0"/>
              <a:t> </a:t>
            </a:r>
            <a:r>
              <a:rPr lang="en-US" sz="2800" b="1" dirty="0" smtClean="0"/>
              <a:t>Screening</a:t>
            </a:r>
            <a:r>
              <a:rPr lang="en-US" sz="2800" dirty="0" smtClean="0"/>
              <a:t>: 9</a:t>
            </a:r>
            <a:r>
              <a:rPr lang="en-US" sz="2800" dirty="0"/>
              <a:t>, 18, </a:t>
            </a:r>
            <a:r>
              <a:rPr lang="en-US" sz="2800" dirty="0" smtClean="0"/>
              <a:t>and 24 </a:t>
            </a:r>
            <a:r>
              <a:rPr lang="en-US" sz="2800" dirty="0"/>
              <a:t>or 30 </a:t>
            </a:r>
            <a:r>
              <a:rPr lang="en-US" sz="2800" dirty="0" smtClean="0"/>
              <a:t>months of age</a:t>
            </a:r>
          </a:p>
          <a:p>
            <a:pPr marL="365760" lvl="1" indent="0">
              <a:buNone/>
            </a:pP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309" y="2462204"/>
            <a:ext cx="2632286" cy="395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590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09" y="975238"/>
            <a:ext cx="6965245" cy="798566"/>
          </a:xfrm>
        </p:spPr>
        <p:txBody>
          <a:bodyPr>
            <a:noAutofit/>
          </a:bodyPr>
          <a:lstStyle/>
          <a:p>
            <a:r>
              <a:rPr lang="en-US" sz="3200" dirty="0" smtClean="0"/>
              <a:t>Communicating with ECE Providers</a:t>
            </a:r>
            <a:br>
              <a:rPr lang="en-US" sz="3200" dirty="0" smtClean="0"/>
            </a:br>
            <a:r>
              <a:rPr lang="en-US" sz="2400" dirty="0" smtClean="0"/>
              <a:t>Early Childhood Health Assessment Record</a:t>
            </a:r>
            <a:endParaRPr lang="en-US" sz="3200" dirty="0"/>
          </a:p>
        </p:txBody>
      </p:sp>
      <p:sp>
        <p:nvSpPr>
          <p:cNvPr id="3" name="Content Placeholder 2"/>
          <p:cNvSpPr>
            <a:spLocks noGrp="1"/>
          </p:cNvSpPr>
          <p:nvPr>
            <p:ph idx="1"/>
          </p:nvPr>
        </p:nvSpPr>
        <p:spPr>
          <a:xfrm>
            <a:off x="807523" y="2049517"/>
            <a:ext cx="7280188" cy="4352929"/>
          </a:xfrm>
        </p:spPr>
        <p:txBody>
          <a:bodyPr>
            <a:normAutofit/>
          </a:bodyPr>
          <a:lstStyle/>
          <a:p>
            <a:r>
              <a:rPr lang="en-US" sz="2400" dirty="0" smtClean="0"/>
              <a:t>Complete the </a:t>
            </a:r>
            <a:r>
              <a:rPr lang="en-US" sz="2400" i="1" dirty="0" smtClean="0"/>
              <a:t>CT </a:t>
            </a:r>
            <a:r>
              <a:rPr lang="en-US" sz="2400" i="1" dirty="0"/>
              <a:t>Early Childhood Health Assessment Record </a:t>
            </a:r>
            <a:r>
              <a:rPr lang="en-US" sz="2400" dirty="0" smtClean="0"/>
              <a:t>(</a:t>
            </a:r>
            <a:r>
              <a:rPr lang="en-US" sz="2400" dirty="0" smtClean="0">
                <a:hlinkClick r:id="rId3"/>
              </a:rPr>
              <a:t>ED191</a:t>
            </a:r>
            <a:r>
              <a:rPr lang="en-US" sz="2400" dirty="0" smtClean="0"/>
              <a:t>),</a:t>
            </a:r>
            <a:r>
              <a:rPr lang="en-US" sz="2400" dirty="0" smtClean="0">
                <a:solidFill>
                  <a:srgbClr val="FF0000"/>
                </a:solidFill>
              </a:rPr>
              <a:t> </a:t>
            </a:r>
            <a:r>
              <a:rPr lang="en-US" sz="2400" dirty="0" smtClean="0"/>
              <a:t>which is required on enrollment and annually for children in care</a:t>
            </a:r>
          </a:p>
          <a:p>
            <a:pPr marL="0" indent="0">
              <a:buNone/>
            </a:pPr>
            <a:endParaRPr lang="en-US" sz="800" dirty="0" smtClean="0"/>
          </a:p>
          <a:p>
            <a:r>
              <a:rPr lang="en-US" sz="2400" dirty="0" smtClean="0"/>
              <a:t>Contains page 1: “Parent information” and page 2-3: “Child health information” (this includes child development)</a:t>
            </a:r>
            <a:endParaRPr lang="en-US" sz="2400"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06444" y="4333102"/>
            <a:ext cx="3447551" cy="2295211"/>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2241" y="4666846"/>
            <a:ext cx="3619114" cy="2025937"/>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8853" y="5328200"/>
            <a:ext cx="1971922" cy="130011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452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60" y="1166704"/>
            <a:ext cx="6965245" cy="798566"/>
          </a:xfrm>
        </p:spPr>
        <p:txBody>
          <a:bodyPr>
            <a:noAutofit/>
          </a:bodyPr>
          <a:lstStyle/>
          <a:p>
            <a:r>
              <a:rPr lang="en-US" sz="3200" dirty="0" smtClean="0"/>
              <a:t>Communicating with ECE Providers</a:t>
            </a:r>
            <a:br>
              <a:rPr lang="en-US" sz="3200" dirty="0" smtClean="0"/>
            </a:br>
            <a:r>
              <a:rPr lang="en-US" sz="2400" dirty="0" smtClean="0"/>
              <a:t>Early Childhood Health Assessment Record</a:t>
            </a:r>
            <a:endParaRPr lang="en-US" sz="3200" dirty="0"/>
          </a:p>
        </p:txBody>
      </p:sp>
      <p:sp>
        <p:nvSpPr>
          <p:cNvPr id="3" name="Content Placeholder 2"/>
          <p:cNvSpPr>
            <a:spLocks noGrp="1"/>
          </p:cNvSpPr>
          <p:nvPr>
            <p:ph idx="1"/>
          </p:nvPr>
        </p:nvSpPr>
        <p:spPr>
          <a:xfrm>
            <a:off x="893509" y="2132644"/>
            <a:ext cx="7194201" cy="4352929"/>
          </a:xfrm>
        </p:spPr>
        <p:txBody>
          <a:bodyPr>
            <a:normAutofit/>
          </a:bodyPr>
          <a:lstStyle/>
          <a:p>
            <a:r>
              <a:rPr lang="en-US" sz="2800" dirty="0" smtClean="0"/>
              <a:t>Legislation </a:t>
            </a:r>
            <a:r>
              <a:rPr lang="en-US" sz="2800" dirty="0"/>
              <a:t>requires </a:t>
            </a:r>
            <a:r>
              <a:rPr lang="en-US" sz="2800" dirty="0" smtClean="0"/>
              <a:t>documentation about </a:t>
            </a:r>
            <a:r>
              <a:rPr lang="en-US" sz="2800" dirty="0"/>
              <a:t>developmental  screening on Early Childhood Health Assessment form for </a:t>
            </a:r>
            <a:r>
              <a:rPr lang="en-US" sz="2800" dirty="0" smtClean="0"/>
              <a:t>all enrolled children</a:t>
            </a:r>
          </a:p>
          <a:p>
            <a:pPr lvl="1"/>
            <a:r>
              <a:rPr lang="en-US" sz="2400" dirty="0">
                <a:solidFill>
                  <a:srgbClr val="212120"/>
                </a:solidFill>
                <a:hlinkClick r:id="rId3"/>
              </a:rPr>
              <a:t>Public Act 15-157</a:t>
            </a:r>
            <a:r>
              <a:rPr lang="en-US" sz="2400" dirty="0">
                <a:solidFill>
                  <a:srgbClr val="212120"/>
                </a:solidFill>
              </a:rPr>
              <a:t>: </a:t>
            </a:r>
            <a:r>
              <a:rPr lang="en-US" sz="2400" i="1" dirty="0">
                <a:solidFill>
                  <a:srgbClr val="212120"/>
                </a:solidFill>
              </a:rPr>
              <a:t>An Act Concerning Developmental Screenings for Children</a:t>
            </a:r>
          </a:p>
          <a:p>
            <a:r>
              <a:rPr lang="en-US" sz="2800" dirty="0" smtClean="0"/>
              <a:t>Utilize health consultant as a resource</a:t>
            </a:r>
            <a:endParaRPr lang="en-US" sz="2800" dirty="0"/>
          </a:p>
          <a:p>
            <a:pPr marL="457200" lvl="1" indent="0">
              <a:buNone/>
            </a:pPr>
            <a:endParaRPr lang="en-US" sz="2000" i="1" dirty="0" smtClean="0"/>
          </a:p>
          <a:p>
            <a:pPr marL="457200" lvl="1" indent="0">
              <a:buNone/>
            </a:pPr>
            <a:endParaRPr lang="en-US" sz="2000" i="1" dirty="0"/>
          </a:p>
          <a:p>
            <a:pPr marL="457200" lvl="1" indent="0">
              <a:buNone/>
            </a:pPr>
            <a:endParaRPr lang="en-US" sz="2000" i="1" dirty="0" smtClean="0"/>
          </a:p>
          <a:p>
            <a:pPr marL="457200" lvl="1" indent="0">
              <a:buNone/>
            </a:pPr>
            <a:endParaRPr lang="en-US" sz="2000" i="1" dirty="0"/>
          </a:p>
        </p:txBody>
      </p:sp>
      <p:pic>
        <p:nvPicPr>
          <p:cNvPr id="5" name="Picture 4" descr="C:\Users\heathersp\AppData\Local\Microsoft\Windows\Temporary Internet Files\Content.IE5\F0203BGK\Row-of-Babies[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42405" y="5613434"/>
            <a:ext cx="2601595" cy="662305"/>
          </a:xfrm>
          <a:prstGeom prst="rect">
            <a:avLst/>
          </a:prstGeom>
          <a:noFill/>
          <a:ln>
            <a:noFill/>
          </a:ln>
          <a:effectLst>
            <a:softEdge rad="63500"/>
          </a:effectLst>
        </p:spPr>
      </p:pic>
      <p:pic>
        <p:nvPicPr>
          <p:cNvPr id="6" name="Picture 5" descr="C:\Users\heathersp\AppData\Local\Microsoft\Windows\Temporary Internet Files\Content.IE5\F0203BGK\Row-of-Babies[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10894" y="5613436"/>
            <a:ext cx="2601595" cy="662305"/>
          </a:xfrm>
          <a:prstGeom prst="rect">
            <a:avLst/>
          </a:prstGeom>
          <a:noFill/>
          <a:ln>
            <a:noFill/>
          </a:ln>
          <a:effectLst>
            <a:softEdge rad="63500"/>
          </a:effectLst>
        </p:spPr>
      </p:pic>
      <p:pic>
        <p:nvPicPr>
          <p:cNvPr id="7" name="Picture 6" descr="C:\Users\heathersp\AppData\Local\Microsoft\Windows\Temporary Internet Files\Content.IE5\F0203BGK\Row-of-Babies[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58681" y="5613436"/>
            <a:ext cx="2601595" cy="662305"/>
          </a:xfrm>
          <a:prstGeom prst="rect">
            <a:avLst/>
          </a:prstGeom>
          <a:noFill/>
          <a:ln>
            <a:noFill/>
          </a:ln>
          <a:effectLst>
            <a:softEdge rad="63500"/>
          </a:effectLst>
        </p:spPr>
      </p:pic>
      <p:pic>
        <p:nvPicPr>
          <p:cNvPr id="8" name="Picture 7" descr="C:\Users\heathersp\AppData\Local\Microsoft\Windows\Temporary Internet Files\Content.IE5\F0203BGK\Row-of-Babies[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5613436"/>
            <a:ext cx="2601595" cy="662305"/>
          </a:xfrm>
          <a:prstGeom prst="rect">
            <a:avLst/>
          </a:prstGeom>
          <a:noFill/>
          <a:ln>
            <a:noFill/>
          </a:ln>
          <a:effectLst>
            <a:softEdge rad="63500"/>
          </a:effectLst>
        </p:spPr>
      </p:pic>
    </p:spTree>
    <p:extLst>
      <p:ext uri="{BB962C8B-B14F-4D97-AF65-F5344CB8AC3E}">
        <p14:creationId xmlns:p14="http://schemas.microsoft.com/office/powerpoint/2010/main" val="3579178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199"/>
            <a:ext cx="6781800" cy="830317"/>
          </a:xfrm>
        </p:spPr>
        <p:txBody>
          <a:bodyPr/>
          <a:lstStyle/>
          <a:p>
            <a:r>
              <a:rPr lang="en-US" sz="3800" dirty="0"/>
              <a:t>Early Care and Education (ECE)</a:t>
            </a:r>
          </a:p>
        </p:txBody>
      </p:sp>
      <p:sp>
        <p:nvSpPr>
          <p:cNvPr id="4" name="Content Placeholder 3"/>
          <p:cNvSpPr>
            <a:spLocks noGrp="1"/>
          </p:cNvSpPr>
          <p:nvPr>
            <p:ph sz="half" idx="1"/>
          </p:nvPr>
        </p:nvSpPr>
        <p:spPr>
          <a:xfrm>
            <a:off x="685800" y="2049516"/>
            <a:ext cx="7505700" cy="3722634"/>
          </a:xfrm>
        </p:spPr>
        <p:txBody>
          <a:bodyPr>
            <a:normAutofit/>
          </a:bodyPr>
          <a:lstStyle/>
          <a:p>
            <a:pPr algn="ctr"/>
            <a:r>
              <a:rPr lang="en-US" sz="3600" dirty="0">
                <a:effectLst>
                  <a:outerShdw blurRad="38100" dist="38100" dir="2700000" algn="tl">
                    <a:srgbClr val="000000">
                      <a:alpha val="43137"/>
                    </a:srgbClr>
                  </a:outerShdw>
                </a:effectLst>
              </a:rPr>
              <a:t>“Second only to the immediate family, child care is the context in which early development unfolds.”</a:t>
            </a:r>
          </a:p>
          <a:p>
            <a:pPr algn="ctr"/>
            <a:r>
              <a:rPr lang="en-US" sz="900" dirty="0"/>
              <a:t> </a:t>
            </a:r>
          </a:p>
          <a:p>
            <a:r>
              <a:rPr lang="en-US" sz="1800" dirty="0"/>
              <a:t>J </a:t>
            </a:r>
            <a:r>
              <a:rPr lang="en-US" sz="1800" dirty="0" err="1"/>
              <a:t>Shonkoff</a:t>
            </a:r>
            <a:r>
              <a:rPr lang="en-US" sz="1800" dirty="0"/>
              <a:t> (2000). </a:t>
            </a:r>
            <a:r>
              <a:rPr lang="en-US" sz="1800" i="1" dirty="0"/>
              <a:t>Neurons to Neighborhoods, </a:t>
            </a:r>
          </a:p>
          <a:p>
            <a:r>
              <a:rPr lang="en-US" sz="1800" dirty="0"/>
              <a:t>National Academy Press</a:t>
            </a:r>
          </a:p>
          <a:p>
            <a:pPr algn="ctr"/>
            <a:endParaRPr lang="en-US" sz="3600" dirty="0">
              <a:effectLst>
                <a:outerShdw blurRad="38100" dist="38100" dir="2700000" algn="tl">
                  <a:srgbClr val="000000">
                    <a:alpha val="43137"/>
                  </a:srgbClr>
                </a:outerShdw>
              </a:effectLst>
            </a:endParaRPr>
          </a:p>
          <a:p>
            <a:endParaRPr lang="en-US" dirty="0"/>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2655" y="4461070"/>
            <a:ext cx="3268273" cy="21772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06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37" y="1054065"/>
            <a:ext cx="6965245" cy="948873"/>
          </a:xfrm>
        </p:spPr>
        <p:txBody>
          <a:bodyPr>
            <a:normAutofit/>
          </a:bodyPr>
          <a:lstStyle/>
          <a:p>
            <a:r>
              <a:rPr lang="en-US" sz="3600" dirty="0" smtClean="0"/>
              <a:t>ECE’s </a:t>
            </a:r>
            <a:r>
              <a:rPr lang="en-US" sz="3600" dirty="0"/>
              <a:t>Important and Unique Role</a:t>
            </a:r>
          </a:p>
        </p:txBody>
      </p:sp>
      <p:sp>
        <p:nvSpPr>
          <p:cNvPr id="3" name="Content Placeholder 2"/>
          <p:cNvSpPr>
            <a:spLocks noGrp="1"/>
          </p:cNvSpPr>
          <p:nvPr>
            <p:ph idx="1"/>
          </p:nvPr>
        </p:nvSpPr>
        <p:spPr>
          <a:xfrm>
            <a:off x="692448" y="1845282"/>
            <a:ext cx="6721434" cy="4183969"/>
          </a:xfrm>
        </p:spPr>
        <p:txBody>
          <a:bodyPr>
            <a:normAutofit/>
          </a:bodyPr>
          <a:lstStyle/>
          <a:p>
            <a:r>
              <a:rPr lang="en-US" sz="2400" dirty="0"/>
              <a:t>12.5 million children are in </a:t>
            </a:r>
            <a:r>
              <a:rPr lang="en-US" sz="2400" dirty="0" smtClean="0"/>
              <a:t>early care and education </a:t>
            </a:r>
            <a:r>
              <a:rPr lang="en-US" sz="2400" dirty="0"/>
              <a:t>settings</a:t>
            </a:r>
          </a:p>
          <a:p>
            <a:r>
              <a:rPr lang="en-US" sz="2400" dirty="0" smtClean="0"/>
              <a:t>Optimal place to </a:t>
            </a:r>
            <a:r>
              <a:rPr lang="en-US" sz="2400" dirty="0"/>
              <a:t>see how children learn, speak, act, and move alongside others their age </a:t>
            </a:r>
            <a:endParaRPr lang="en-US" sz="2400" dirty="0" smtClean="0"/>
          </a:p>
          <a:p>
            <a:r>
              <a:rPr lang="en-US" sz="2400" dirty="0"/>
              <a:t>Trusted partner and valuable resource for  families</a:t>
            </a:r>
          </a:p>
          <a:p>
            <a:r>
              <a:rPr lang="en-US" sz="2400" dirty="0"/>
              <a:t>Power to change a child’s </a:t>
            </a:r>
            <a:r>
              <a:rPr lang="en-US" sz="2400" dirty="0" smtClean="0"/>
              <a:t>life</a:t>
            </a:r>
          </a:p>
          <a:p>
            <a:pPr marL="0" indent="0">
              <a:buNone/>
            </a:pPr>
            <a:endParaRPr lang="en-US" sz="1600" dirty="0" smtClean="0"/>
          </a:p>
          <a:p>
            <a:pPr marL="0" indent="0">
              <a:buNone/>
            </a:pPr>
            <a:r>
              <a:rPr lang="en-US" sz="1600" dirty="0" smtClean="0"/>
              <a:t>Resource: </a:t>
            </a:r>
            <a:r>
              <a:rPr lang="en-US" sz="1600" i="1" dirty="0" smtClean="0"/>
              <a:t>CDC Learn the Signs. Act Early. (</a:t>
            </a:r>
            <a:r>
              <a:rPr lang="en-US" sz="1600" i="1" dirty="0" smtClean="0">
                <a:hlinkClick r:id="rId3"/>
              </a:rPr>
              <a:t>www.cdc.gov/ActEarly</a:t>
            </a:r>
            <a:r>
              <a:rPr lang="en-US" sz="1600" i="1" dirty="0" smtClean="0"/>
              <a:t>)</a:t>
            </a:r>
            <a:endParaRPr lang="en-US" sz="1600" i="1" dirty="0"/>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42751" y="3563007"/>
            <a:ext cx="1836737" cy="2939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59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07" y="1085604"/>
            <a:ext cx="6965245" cy="872995"/>
          </a:xfrm>
        </p:spPr>
        <p:txBody>
          <a:bodyPr>
            <a:noAutofit/>
          </a:bodyPr>
          <a:lstStyle/>
          <a:p>
            <a:r>
              <a:rPr lang="en-US" sz="3200" dirty="0" smtClean="0"/>
              <a:t>Screening is One </a:t>
            </a:r>
            <a:r>
              <a:rPr lang="en-US" sz="3200" dirty="0"/>
              <a:t>Component of a </a:t>
            </a:r>
            <a:r>
              <a:rPr lang="en-US" sz="3200" dirty="0" smtClean="0"/>
              <a:t/>
            </a:r>
            <a:br>
              <a:rPr lang="en-US" sz="3200" dirty="0" smtClean="0"/>
            </a:br>
            <a:r>
              <a:rPr lang="en-US" sz="3200" dirty="0" smtClean="0"/>
              <a:t>Comprehensive </a:t>
            </a:r>
            <a:r>
              <a:rPr lang="en-US" sz="3200" dirty="0"/>
              <a:t>Assessment System</a:t>
            </a:r>
          </a:p>
        </p:txBody>
      </p:sp>
      <p:sp>
        <p:nvSpPr>
          <p:cNvPr id="4" name="Content Placeholder 3"/>
          <p:cNvSpPr>
            <a:spLocks noGrp="1"/>
          </p:cNvSpPr>
          <p:nvPr>
            <p:ph idx="1"/>
          </p:nvPr>
        </p:nvSpPr>
        <p:spPr>
          <a:xfrm>
            <a:off x="642837" y="2061848"/>
            <a:ext cx="8026149" cy="4683336"/>
          </a:xfrm>
        </p:spPr>
        <p:txBody>
          <a:bodyPr/>
          <a:lstStyle/>
          <a:p>
            <a:r>
              <a:rPr lang="en-US" sz="2800" dirty="0" smtClean="0">
                <a:solidFill>
                  <a:schemeClr val="tx1"/>
                </a:solidFill>
              </a:rPr>
              <a:t>Focuses </a:t>
            </a:r>
            <a:r>
              <a:rPr lang="en-US" sz="2800" dirty="0">
                <a:solidFill>
                  <a:schemeClr val="tx1"/>
                </a:solidFill>
              </a:rPr>
              <a:t>on developmental </a:t>
            </a:r>
            <a:r>
              <a:rPr lang="en-US" sz="2800" dirty="0" smtClean="0">
                <a:solidFill>
                  <a:schemeClr val="tx1"/>
                </a:solidFill>
              </a:rPr>
              <a:t>milestones and family </a:t>
            </a:r>
            <a:r>
              <a:rPr lang="en-US" sz="2800" dirty="0" smtClean="0">
                <a:solidFill>
                  <a:schemeClr val="tx1"/>
                </a:solidFill>
              </a:rPr>
              <a:t>concerns</a:t>
            </a:r>
          </a:p>
          <a:p>
            <a:pPr lvl="1"/>
            <a:r>
              <a:rPr lang="en-US" sz="2400" dirty="0" smtClean="0">
                <a:solidFill>
                  <a:schemeClr val="tx1"/>
                </a:solidFill>
              </a:rPr>
              <a:t>For example: Ages </a:t>
            </a:r>
            <a:r>
              <a:rPr lang="en-US" sz="2400" dirty="0">
                <a:solidFill>
                  <a:schemeClr val="tx1"/>
                </a:solidFill>
              </a:rPr>
              <a:t>&amp; Stages </a:t>
            </a:r>
            <a:r>
              <a:rPr lang="en-US" sz="2400" dirty="0" smtClean="0">
                <a:solidFill>
                  <a:schemeClr val="tx1"/>
                </a:solidFill>
              </a:rPr>
              <a:t>Questionnaire, Early Screening Inventory, DECA</a:t>
            </a:r>
            <a:endParaRPr lang="en-US" sz="2400" dirty="0">
              <a:solidFill>
                <a:schemeClr val="tx1"/>
              </a:solidFill>
            </a:endParaRPr>
          </a:p>
          <a:p>
            <a:r>
              <a:rPr lang="en-US" sz="2800" dirty="0" smtClean="0">
                <a:solidFill>
                  <a:schemeClr val="tx1"/>
                </a:solidFill>
              </a:rPr>
              <a:t>Provides </a:t>
            </a:r>
            <a:r>
              <a:rPr lang="en-US" sz="2800" dirty="0">
                <a:solidFill>
                  <a:schemeClr val="tx1"/>
                </a:solidFill>
              </a:rPr>
              <a:t>information about </a:t>
            </a:r>
            <a:r>
              <a:rPr lang="en-US" sz="2800" dirty="0" smtClean="0">
                <a:solidFill>
                  <a:schemeClr val="tx1"/>
                </a:solidFill>
              </a:rPr>
              <a:t>                            the </a:t>
            </a:r>
            <a:r>
              <a:rPr lang="en-US" sz="2800" dirty="0">
                <a:solidFill>
                  <a:schemeClr val="tx1"/>
                </a:solidFill>
              </a:rPr>
              <a:t>need for further </a:t>
            </a:r>
            <a:r>
              <a:rPr lang="en-US" sz="2800" dirty="0" smtClean="0">
                <a:solidFill>
                  <a:schemeClr val="tx1"/>
                </a:solidFill>
              </a:rPr>
              <a:t>                           assessment</a:t>
            </a:r>
            <a:endParaRPr lang="en-US" sz="2800" dirty="0" smtClean="0">
              <a:solidFill>
                <a:schemeClr val="tx1"/>
              </a:solidFill>
            </a:endParaRPr>
          </a:p>
          <a:p>
            <a:r>
              <a:rPr lang="en-US" sz="2800" dirty="0" smtClean="0">
                <a:solidFill>
                  <a:schemeClr val="tx1"/>
                </a:solidFill>
              </a:rPr>
              <a:t>Must </a:t>
            </a:r>
            <a:r>
              <a:rPr lang="en-US" sz="2800" dirty="0">
                <a:solidFill>
                  <a:schemeClr val="tx1"/>
                </a:solidFill>
              </a:rPr>
              <a:t>be differentiated from </a:t>
            </a:r>
            <a:r>
              <a:rPr lang="en-US" sz="2800" dirty="0" smtClean="0">
                <a:solidFill>
                  <a:schemeClr val="tx1"/>
                </a:solidFill>
              </a:rPr>
              <a:t>                    other </a:t>
            </a:r>
            <a:r>
              <a:rPr lang="en-US" sz="2800" dirty="0">
                <a:solidFill>
                  <a:schemeClr val="tx1"/>
                </a:solidFill>
              </a:rPr>
              <a:t>assessment processes </a:t>
            </a:r>
            <a:r>
              <a:rPr lang="en-US" sz="2800" dirty="0" smtClean="0">
                <a:solidFill>
                  <a:schemeClr val="tx1"/>
                </a:solidFill>
              </a:rPr>
              <a:t>                      and </a:t>
            </a:r>
            <a:r>
              <a:rPr lang="en-US" sz="2800" dirty="0" smtClean="0">
                <a:solidFill>
                  <a:schemeClr val="tx1"/>
                </a:solidFill>
              </a:rPr>
              <a:t>tools</a:t>
            </a:r>
          </a:p>
          <a:p>
            <a:pPr marL="0" indent="0">
              <a:buNone/>
            </a:pPr>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8143" y="3550722"/>
            <a:ext cx="3235476" cy="301633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151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86870" y="315547"/>
            <a:ext cx="4876800" cy="1193286"/>
          </a:xfrm>
          <a:prstGeom prst="roundRect">
            <a:avLst/>
          </a:pr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rPr>
              <a:t>Developmental Screening </a:t>
            </a:r>
          </a:p>
        </p:txBody>
      </p:sp>
      <p:sp>
        <p:nvSpPr>
          <p:cNvPr id="7" name="Down Arrow 6"/>
          <p:cNvSpPr/>
          <p:nvPr/>
        </p:nvSpPr>
        <p:spPr>
          <a:xfrm>
            <a:off x="1914580" y="2703277"/>
            <a:ext cx="275150" cy="546472"/>
          </a:xfrm>
          <a:prstGeom prst="downArrow">
            <a:avLst>
              <a:gd name="adj1" fmla="val 50000"/>
              <a:gd name="adj2" fmla="val 65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768374" y="1734207"/>
            <a:ext cx="2645086" cy="92114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630157" y="1734207"/>
            <a:ext cx="2867025" cy="96435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1124605" y="1734207"/>
            <a:ext cx="1855100" cy="615553"/>
          </a:xfrm>
          <a:prstGeom prst="rect">
            <a:avLst/>
          </a:prstGeom>
          <a:noFill/>
        </p:spPr>
        <p:txBody>
          <a:bodyPr wrap="square" rtlCol="0">
            <a:spAutoFit/>
          </a:bodyPr>
          <a:lstStyle/>
          <a:p>
            <a:pPr algn="ctr"/>
            <a:r>
              <a:rPr lang="en-US" sz="1600" b="1" dirty="0" smtClean="0">
                <a:solidFill>
                  <a:prstClr val="white"/>
                </a:solidFill>
              </a:rPr>
              <a:t>Further evaluation is needed</a:t>
            </a:r>
            <a:r>
              <a:rPr lang="en-US" dirty="0" smtClean="0">
                <a:solidFill>
                  <a:prstClr val="black"/>
                </a:solidFill>
              </a:rPr>
              <a:t>  </a:t>
            </a:r>
            <a:endParaRPr lang="en-US" sz="1600" b="1" dirty="0">
              <a:solidFill>
                <a:prstClr val="white"/>
              </a:solidFill>
            </a:endParaRPr>
          </a:p>
        </p:txBody>
      </p:sp>
      <p:sp>
        <p:nvSpPr>
          <p:cNvPr id="13" name="TextBox 12"/>
          <p:cNvSpPr txBox="1"/>
          <p:nvPr/>
        </p:nvSpPr>
        <p:spPr>
          <a:xfrm>
            <a:off x="6052069" y="1816648"/>
            <a:ext cx="1909762" cy="769441"/>
          </a:xfrm>
          <a:prstGeom prst="rect">
            <a:avLst/>
          </a:prstGeom>
          <a:noFill/>
        </p:spPr>
        <p:txBody>
          <a:bodyPr wrap="square" rtlCol="0">
            <a:spAutoFit/>
          </a:bodyPr>
          <a:lstStyle/>
          <a:p>
            <a:pPr algn="ctr"/>
            <a:r>
              <a:rPr lang="en-US" sz="1600" b="1" dirty="0" smtClean="0">
                <a:solidFill>
                  <a:schemeClr val="tx2">
                    <a:lumMod val="50000"/>
                  </a:schemeClr>
                </a:solidFill>
              </a:rPr>
              <a:t>Further evaluation </a:t>
            </a:r>
            <a:r>
              <a:rPr lang="en-US" sz="1600" b="1" i="1" dirty="0" smtClean="0">
                <a:solidFill>
                  <a:schemeClr val="tx2">
                    <a:lumMod val="50000"/>
                  </a:schemeClr>
                </a:solidFill>
              </a:rPr>
              <a:t>is not </a:t>
            </a:r>
            <a:r>
              <a:rPr lang="en-US" sz="1600" b="1" dirty="0" smtClean="0">
                <a:solidFill>
                  <a:schemeClr val="tx2">
                    <a:lumMod val="50000"/>
                  </a:schemeClr>
                </a:solidFill>
              </a:rPr>
              <a:t>needed</a:t>
            </a:r>
            <a:endParaRPr lang="en-US" sz="1600" b="1" dirty="0">
              <a:solidFill>
                <a:schemeClr val="tx2">
                  <a:lumMod val="50000"/>
                </a:schemeClr>
              </a:solidFill>
            </a:endParaRPr>
          </a:p>
          <a:p>
            <a:endParaRPr lang="en-US" sz="1200" dirty="0">
              <a:solidFill>
                <a:prstClr val="black"/>
              </a:solidFill>
            </a:endParaRPr>
          </a:p>
        </p:txBody>
      </p:sp>
      <p:sp>
        <p:nvSpPr>
          <p:cNvPr id="14" name="Rounded Rectangle 13"/>
          <p:cNvSpPr/>
          <p:nvPr/>
        </p:nvSpPr>
        <p:spPr>
          <a:xfrm>
            <a:off x="563394" y="3313867"/>
            <a:ext cx="3221083" cy="57233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lgn="ctr" defTabSz="444500">
              <a:lnSpc>
                <a:spcPct val="90000"/>
              </a:lnSpc>
              <a:spcBef>
                <a:spcPct val="0"/>
              </a:spcBef>
              <a:spcAft>
                <a:spcPct val="15000"/>
              </a:spcAft>
              <a:defRPr/>
            </a:pPr>
            <a:r>
              <a:rPr lang="en-US" sz="2400" b="1" smtClean="0">
                <a:solidFill>
                  <a:prstClr val="white"/>
                </a:solidFill>
              </a:rPr>
              <a:t>In-depth </a:t>
            </a:r>
            <a:r>
              <a:rPr lang="en-US" sz="2400" b="1" dirty="0" smtClean="0">
                <a:solidFill>
                  <a:prstClr val="white"/>
                </a:solidFill>
              </a:rPr>
              <a:t>Evaluation</a:t>
            </a:r>
            <a:endParaRPr lang="en-US" sz="2400" b="1" dirty="0">
              <a:solidFill>
                <a:prstClr val="white"/>
              </a:solidFill>
            </a:endParaRPr>
          </a:p>
        </p:txBody>
      </p:sp>
      <p:sp>
        <p:nvSpPr>
          <p:cNvPr id="21" name="Down Arrow 20"/>
          <p:cNvSpPr/>
          <p:nvPr/>
        </p:nvSpPr>
        <p:spPr>
          <a:xfrm rot="2212527">
            <a:off x="3632078" y="1599666"/>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Down Arrow 21"/>
          <p:cNvSpPr/>
          <p:nvPr/>
        </p:nvSpPr>
        <p:spPr>
          <a:xfrm rot="19138732">
            <a:off x="5243596" y="1584234"/>
            <a:ext cx="300153"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Down Arrow 22"/>
          <p:cNvSpPr/>
          <p:nvPr/>
        </p:nvSpPr>
        <p:spPr>
          <a:xfrm>
            <a:off x="6891074" y="2771786"/>
            <a:ext cx="308249" cy="542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ounded Rectangle 2"/>
          <p:cNvSpPr/>
          <p:nvPr/>
        </p:nvSpPr>
        <p:spPr>
          <a:xfrm>
            <a:off x="5105400" y="3404873"/>
            <a:ext cx="3879598" cy="2833272"/>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Developmental Monitoring</a:t>
            </a:r>
          </a:p>
          <a:p>
            <a:pPr algn="ctr"/>
            <a:endParaRPr lang="en-US" sz="1600"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Monitor progress using a formal ongoing assessment process</a:t>
            </a:r>
          </a:p>
          <a:p>
            <a:r>
              <a:rPr lang="en-US" sz="1600" dirty="0" smtClean="0">
                <a:solidFill>
                  <a:schemeClr val="tx1"/>
                </a:solidFill>
              </a:rPr>
              <a:t>	       OR</a:t>
            </a:r>
          </a:p>
          <a:p>
            <a:pPr marL="285750" indent="-285750">
              <a:buFont typeface="Arial" panose="020B0604020202020204" pitchFamily="34" charset="0"/>
              <a:buChar char="•"/>
            </a:pPr>
            <a:r>
              <a:rPr lang="en-US" sz="1600" dirty="0" smtClean="0">
                <a:solidFill>
                  <a:schemeClr val="tx1"/>
                </a:solidFill>
              </a:rPr>
              <a:t>Continue developmental screening on a regular basis</a:t>
            </a:r>
            <a:endParaRPr lang="en-US" sz="1600" dirty="0">
              <a:solidFill>
                <a:schemeClr val="tx1"/>
              </a:solidFill>
            </a:endParaRPr>
          </a:p>
        </p:txBody>
      </p:sp>
      <p:sp>
        <p:nvSpPr>
          <p:cNvPr id="24" name="Down Arrow 23"/>
          <p:cNvSpPr/>
          <p:nvPr/>
        </p:nvSpPr>
        <p:spPr>
          <a:xfrm rot="1616764">
            <a:off x="1121123" y="4058710"/>
            <a:ext cx="502194" cy="354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Down Arrow 25"/>
          <p:cNvSpPr/>
          <p:nvPr/>
        </p:nvSpPr>
        <p:spPr>
          <a:xfrm rot="16200000">
            <a:off x="4444220" y="4608265"/>
            <a:ext cx="429150" cy="6110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2514600" y="4474369"/>
            <a:ext cx="1797292" cy="8367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lumMod val="50000"/>
                  </a:schemeClr>
                </a:solidFill>
              </a:rPr>
              <a:t>Services</a:t>
            </a:r>
            <a:r>
              <a:rPr lang="en-US" sz="1600" b="1" i="1" dirty="0" smtClean="0">
                <a:solidFill>
                  <a:schemeClr val="tx2">
                    <a:lumMod val="50000"/>
                  </a:schemeClr>
                </a:solidFill>
              </a:rPr>
              <a:t> are not </a:t>
            </a:r>
            <a:r>
              <a:rPr lang="en-US" sz="1600" b="1" dirty="0" smtClean="0">
                <a:solidFill>
                  <a:schemeClr val="tx2">
                    <a:lumMod val="50000"/>
                  </a:schemeClr>
                </a:solidFill>
              </a:rPr>
              <a:t>needed</a:t>
            </a:r>
            <a:endParaRPr lang="en-US" sz="1600" b="1" dirty="0">
              <a:solidFill>
                <a:schemeClr val="tx2">
                  <a:lumMod val="50000"/>
                </a:schemeClr>
              </a:solidFill>
            </a:endParaRPr>
          </a:p>
        </p:txBody>
      </p:sp>
      <p:sp>
        <p:nvSpPr>
          <p:cNvPr id="30" name="Oval 29"/>
          <p:cNvSpPr/>
          <p:nvPr/>
        </p:nvSpPr>
        <p:spPr>
          <a:xfrm>
            <a:off x="255686" y="4492983"/>
            <a:ext cx="1931184" cy="81813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Services are needed</a:t>
            </a:r>
            <a:endParaRPr lang="en-US" sz="1600" b="1" dirty="0">
              <a:solidFill>
                <a:prstClr val="white"/>
              </a:solidFill>
            </a:endParaRPr>
          </a:p>
        </p:txBody>
      </p:sp>
      <p:sp>
        <p:nvSpPr>
          <p:cNvPr id="31" name="Down Arrow 30"/>
          <p:cNvSpPr/>
          <p:nvPr/>
        </p:nvSpPr>
        <p:spPr>
          <a:xfrm rot="19676851">
            <a:off x="2880402" y="3968725"/>
            <a:ext cx="448686" cy="446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a:off x="974981" y="5372108"/>
            <a:ext cx="444171" cy="371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304108" y="5833181"/>
            <a:ext cx="1882762" cy="80992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Connect to services</a:t>
            </a:r>
            <a:endParaRPr lang="en-US" sz="1600" b="1" dirty="0">
              <a:solidFill>
                <a:prstClr val="white"/>
              </a:solidFill>
            </a:endParaRPr>
          </a:p>
        </p:txBody>
      </p:sp>
    </p:spTree>
    <p:extLst>
      <p:ext uri="{BB962C8B-B14F-4D97-AF65-F5344CB8AC3E}">
        <p14:creationId xmlns:p14="http://schemas.microsoft.com/office/powerpoint/2010/main" val="4027898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18" y="1034008"/>
            <a:ext cx="6965245" cy="924131"/>
          </a:xfrm>
        </p:spPr>
        <p:txBody>
          <a:bodyPr>
            <a:noAutofit/>
          </a:bodyPr>
          <a:lstStyle/>
          <a:p>
            <a:r>
              <a:rPr lang="en-US" sz="3200" dirty="0" smtClean="0"/>
              <a:t>Developmental Screening Tools </a:t>
            </a:r>
            <a:br>
              <a:rPr lang="en-US" sz="3200" dirty="0" smtClean="0"/>
            </a:br>
            <a:r>
              <a:rPr lang="en-US" sz="3200" dirty="0" smtClean="0"/>
              <a:t>in ECE settings</a:t>
            </a:r>
            <a:endParaRPr lang="en-US" sz="3200" dirty="0"/>
          </a:p>
        </p:txBody>
      </p:sp>
      <p:sp>
        <p:nvSpPr>
          <p:cNvPr id="4" name="Content Placeholder 3"/>
          <p:cNvSpPr>
            <a:spLocks noGrp="1"/>
          </p:cNvSpPr>
          <p:nvPr>
            <p:ph idx="1"/>
          </p:nvPr>
        </p:nvSpPr>
        <p:spPr>
          <a:xfrm>
            <a:off x="732416" y="2041267"/>
            <a:ext cx="7396280" cy="4373621"/>
          </a:xfrm>
        </p:spPr>
        <p:txBody>
          <a:bodyPr>
            <a:noAutofit/>
          </a:bodyPr>
          <a:lstStyle/>
          <a:p>
            <a:r>
              <a:rPr lang="en-US" sz="2400" dirty="0" smtClean="0"/>
              <a:t>Be sure each </a:t>
            </a:r>
            <a:r>
              <a:rPr lang="en-US" sz="2400" dirty="0"/>
              <a:t>tool </a:t>
            </a:r>
            <a:r>
              <a:rPr lang="en-US" sz="2400" dirty="0" smtClean="0"/>
              <a:t>is used </a:t>
            </a:r>
            <a:r>
              <a:rPr lang="en-US" sz="2400" dirty="0"/>
              <a:t>for its </a:t>
            </a:r>
            <a:r>
              <a:rPr lang="en-US" sz="2400" dirty="0" smtClean="0"/>
              <a:t>intended  </a:t>
            </a:r>
            <a:r>
              <a:rPr lang="en-US" sz="2400" dirty="0"/>
              <a:t>purpose</a:t>
            </a:r>
          </a:p>
          <a:p>
            <a:pPr lvl="1"/>
            <a:r>
              <a:rPr lang="en-US" sz="2400" dirty="0"/>
              <a:t>Not for assessment</a:t>
            </a:r>
          </a:p>
          <a:p>
            <a:pPr lvl="1"/>
            <a:r>
              <a:rPr lang="en-US" sz="2400" dirty="0" smtClean="0"/>
              <a:t>Closely follow the </a:t>
            </a:r>
            <a:r>
              <a:rPr lang="en-US" sz="2400" dirty="0"/>
              <a:t>administration </a:t>
            </a:r>
            <a:r>
              <a:rPr lang="en-US" sz="2400" dirty="0" smtClean="0"/>
              <a:t>and scoring instructions for </a:t>
            </a:r>
            <a:r>
              <a:rPr lang="en-US" sz="2400" dirty="0"/>
              <a:t>each tool</a:t>
            </a:r>
          </a:p>
          <a:p>
            <a:r>
              <a:rPr lang="en-US" sz="2400" dirty="0" smtClean="0"/>
              <a:t>Tool characteristics to look for:</a:t>
            </a:r>
            <a:endParaRPr lang="en-US" sz="2400" dirty="0"/>
          </a:p>
          <a:p>
            <a:pPr lvl="1"/>
            <a:r>
              <a:rPr lang="en-US" sz="2400" dirty="0"/>
              <a:t>Age </a:t>
            </a:r>
            <a:r>
              <a:rPr lang="en-US" sz="2400" dirty="0" smtClean="0"/>
              <a:t>ranges </a:t>
            </a:r>
          </a:p>
          <a:p>
            <a:pPr lvl="1"/>
            <a:r>
              <a:rPr lang="en-US" sz="2400" dirty="0" smtClean="0"/>
              <a:t>What does it measure?</a:t>
            </a:r>
            <a:endParaRPr lang="en-US" sz="2400" dirty="0"/>
          </a:p>
          <a:p>
            <a:pPr lvl="1"/>
            <a:r>
              <a:rPr lang="en-US" sz="2400" dirty="0"/>
              <a:t>Who administers the </a:t>
            </a:r>
            <a:r>
              <a:rPr lang="en-US" sz="2400" dirty="0" smtClean="0"/>
              <a:t>tool?</a:t>
            </a:r>
            <a:endParaRPr lang="en-US" sz="2400" dirty="0"/>
          </a:p>
          <a:p>
            <a:pPr lvl="1"/>
            <a:r>
              <a:rPr lang="en-US" sz="2400" dirty="0"/>
              <a:t>Where </a:t>
            </a:r>
            <a:r>
              <a:rPr lang="en-US" sz="2400" dirty="0" smtClean="0"/>
              <a:t>is the tool </a:t>
            </a:r>
            <a:r>
              <a:rPr lang="en-US" sz="2400" dirty="0"/>
              <a:t>typically </a:t>
            </a:r>
            <a:r>
              <a:rPr lang="en-US" sz="2400" dirty="0" smtClean="0"/>
              <a:t>administered?</a:t>
            </a:r>
            <a:endParaRPr lang="en-US" sz="2400" dirty="0"/>
          </a:p>
          <a:p>
            <a:pPr marL="365760" lvl="1" indent="0">
              <a:buNone/>
            </a:pPr>
            <a:endParaRPr lang="en-US" sz="2400"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1166" y="3313216"/>
            <a:ext cx="2983331" cy="22325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125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00" y="1015887"/>
            <a:ext cx="6965245" cy="833088"/>
          </a:xfrm>
        </p:spPr>
        <p:txBody>
          <a:bodyPr>
            <a:normAutofit/>
          </a:bodyPr>
          <a:lstStyle/>
          <a:p>
            <a:r>
              <a:rPr lang="en-US" sz="3600" dirty="0" smtClean="0"/>
              <a:t>Audience</a:t>
            </a:r>
            <a:endParaRPr lang="en-US" sz="3600" dirty="0"/>
          </a:p>
        </p:txBody>
      </p:sp>
      <p:sp>
        <p:nvSpPr>
          <p:cNvPr id="3" name="Content Placeholder 2"/>
          <p:cNvSpPr>
            <a:spLocks noGrp="1"/>
          </p:cNvSpPr>
          <p:nvPr>
            <p:ph idx="1"/>
          </p:nvPr>
        </p:nvSpPr>
        <p:spPr>
          <a:xfrm>
            <a:off x="1059490" y="1875707"/>
            <a:ext cx="6196405" cy="4072398"/>
          </a:xfrm>
        </p:spPr>
        <p:txBody>
          <a:bodyPr>
            <a:normAutofit fontScale="92500" lnSpcReduction="20000"/>
          </a:bodyPr>
          <a:lstStyle/>
          <a:p>
            <a:r>
              <a:rPr lang="en-US" sz="2600" dirty="0" smtClean="0"/>
              <a:t>Early Childhood </a:t>
            </a:r>
            <a:r>
              <a:rPr lang="en-US" sz="2600" dirty="0"/>
              <a:t>C</a:t>
            </a:r>
            <a:r>
              <a:rPr lang="en-US" sz="2600" dirty="0" smtClean="0"/>
              <a:t>onsultants</a:t>
            </a:r>
          </a:p>
          <a:p>
            <a:pPr lvl="1"/>
            <a:r>
              <a:rPr lang="en-US" sz="2600" dirty="0" smtClean="0"/>
              <a:t>Health</a:t>
            </a:r>
          </a:p>
          <a:p>
            <a:pPr lvl="1"/>
            <a:r>
              <a:rPr lang="en-US" sz="2600" dirty="0" smtClean="0"/>
              <a:t>Education</a:t>
            </a:r>
          </a:p>
          <a:p>
            <a:pPr lvl="1"/>
            <a:r>
              <a:rPr lang="en-US" sz="2600" dirty="0" smtClean="0"/>
              <a:t>Social Service</a:t>
            </a:r>
          </a:p>
          <a:p>
            <a:pPr lvl="1"/>
            <a:r>
              <a:rPr lang="en-US" sz="2600" dirty="0" smtClean="0"/>
              <a:t>Mental Health</a:t>
            </a:r>
          </a:p>
          <a:p>
            <a:pPr lvl="1"/>
            <a:r>
              <a:rPr lang="en-US" sz="2600" dirty="0" smtClean="0"/>
              <a:t>Nutrition</a:t>
            </a:r>
          </a:p>
          <a:p>
            <a:pPr lvl="1"/>
            <a:r>
              <a:rPr lang="en-US" sz="2600" dirty="0" smtClean="0"/>
              <a:t>Others (for example, early childhood family service workers)</a:t>
            </a:r>
          </a:p>
          <a:p>
            <a:pPr lvl="0"/>
            <a:r>
              <a:rPr lang="en-US" sz="2600" dirty="0"/>
              <a:t>Early Care and Education (ECE) providers: center based, family child care, preschool,  Head Start sites, etc.</a:t>
            </a:r>
          </a:p>
          <a:p>
            <a:pPr lvl="0">
              <a:buClr>
                <a:srgbClr val="AA2B1E"/>
              </a:buClr>
            </a:pPr>
            <a:endParaRPr lang="en-US" dirty="0"/>
          </a:p>
        </p:txBody>
      </p:sp>
      <p:pic>
        <p:nvPicPr>
          <p:cNvPr id="4" name="Picture 3" descr="C:\Users\heathersp\AppData\Local\Microsoft\Windows\Temporary Internet Files\Content.IE5\HO0OD3IM\1230944[1].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5281" y="2145383"/>
            <a:ext cx="3026827" cy="1813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9934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7" y="994074"/>
            <a:ext cx="7398116" cy="1131609"/>
          </a:xfrm>
        </p:spPr>
        <p:txBody>
          <a:bodyPr>
            <a:normAutofit fontScale="90000"/>
          </a:bodyPr>
          <a:lstStyle/>
          <a:p>
            <a:r>
              <a:rPr lang="en-US" sz="3600" dirty="0" smtClean="0"/>
              <a:t>Developing a Policy for Implementing Monitoring </a:t>
            </a:r>
            <a:r>
              <a:rPr lang="en-US" sz="3600" dirty="0"/>
              <a:t>and </a:t>
            </a:r>
            <a:r>
              <a:rPr lang="en-US" sz="3600" dirty="0" smtClean="0"/>
              <a:t>Screening  </a:t>
            </a:r>
            <a:r>
              <a:rPr lang="en-US" sz="3600" dirty="0"/>
              <a:t>in ECE </a:t>
            </a:r>
            <a:r>
              <a:rPr lang="en-US" dirty="0"/>
              <a:t>S</a:t>
            </a:r>
            <a:r>
              <a:rPr lang="en-US" sz="3600" dirty="0" smtClean="0"/>
              <a:t>ettings</a:t>
            </a:r>
            <a:br>
              <a:rPr lang="en-US" sz="3600" dirty="0" smtClean="0"/>
            </a:br>
            <a:r>
              <a:rPr lang="en-US" sz="900" dirty="0" smtClean="0"/>
              <a:t/>
            </a:r>
            <a:br>
              <a:rPr lang="en-US" sz="900" dirty="0" smtClean="0"/>
            </a:br>
            <a:r>
              <a:rPr lang="en-US" sz="3200" dirty="0" smtClean="0"/>
              <a:t/>
            </a:r>
            <a:br>
              <a:rPr lang="en-US" sz="3200" dirty="0" smtClean="0"/>
            </a:br>
            <a:endParaRPr lang="en-US" sz="3200" dirty="0"/>
          </a:p>
        </p:txBody>
      </p:sp>
      <p:sp>
        <p:nvSpPr>
          <p:cNvPr id="3" name="Content Placeholder 2"/>
          <p:cNvSpPr>
            <a:spLocks noGrp="1"/>
          </p:cNvSpPr>
          <p:nvPr>
            <p:ph idx="1"/>
          </p:nvPr>
        </p:nvSpPr>
        <p:spPr>
          <a:xfrm>
            <a:off x="565920" y="2125683"/>
            <a:ext cx="6978869" cy="4124833"/>
          </a:xfrm>
        </p:spPr>
        <p:txBody>
          <a:bodyPr>
            <a:noAutofit/>
          </a:bodyPr>
          <a:lstStyle/>
          <a:p>
            <a:r>
              <a:rPr lang="en-US" sz="2400" dirty="0"/>
              <a:t>Develop a program policy to support </a:t>
            </a:r>
            <a:r>
              <a:rPr lang="en-US" sz="2400" dirty="0" smtClean="0"/>
              <a:t>consistent </a:t>
            </a:r>
            <a:r>
              <a:rPr lang="en-US" sz="2400" dirty="0"/>
              <a:t>practice </a:t>
            </a:r>
            <a:r>
              <a:rPr lang="en-US" sz="2400" dirty="0" smtClean="0"/>
              <a:t>(see </a:t>
            </a:r>
            <a:r>
              <a:rPr lang="en-US" sz="2400" dirty="0" smtClean="0">
                <a:hlinkClick r:id="rId3"/>
              </a:rPr>
              <a:t>Toolkit </a:t>
            </a:r>
            <a:r>
              <a:rPr lang="en-US" sz="2400" dirty="0" smtClean="0"/>
              <a:t>for sample policy)</a:t>
            </a:r>
            <a:endParaRPr lang="en-US" sz="2400" dirty="0"/>
          </a:p>
          <a:p>
            <a:r>
              <a:rPr lang="en-US" sz="2400" dirty="0"/>
              <a:t>Inform </a:t>
            </a:r>
            <a:r>
              <a:rPr lang="en-US" sz="2400" dirty="0" smtClean="0"/>
              <a:t>families</a:t>
            </a:r>
            <a:endParaRPr lang="en-US" sz="2400" dirty="0"/>
          </a:p>
          <a:p>
            <a:pPr lvl="1"/>
            <a:r>
              <a:rPr lang="en-US" sz="2400" dirty="0"/>
              <a:t>Include in program handbook</a:t>
            </a:r>
          </a:p>
          <a:p>
            <a:pPr lvl="1"/>
            <a:r>
              <a:rPr lang="en-US" sz="2400" dirty="0"/>
              <a:t>Parents sign agreement about all policies on enrollment and annually</a:t>
            </a:r>
          </a:p>
          <a:p>
            <a:pPr lvl="1"/>
            <a:r>
              <a:rPr lang="en-US" sz="2400" dirty="0"/>
              <a:t>Children are screened unless </a:t>
            </a:r>
            <a:r>
              <a:rPr lang="en-US" sz="2400" dirty="0" smtClean="0"/>
              <a:t>                 families </a:t>
            </a:r>
            <a:r>
              <a:rPr lang="en-US" sz="2400" dirty="0"/>
              <a:t>opt out</a:t>
            </a:r>
          </a:p>
          <a:p>
            <a:pPr lvl="1"/>
            <a:endParaRPr lang="en-US" sz="2400" dirty="0"/>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57652" y="4491580"/>
            <a:ext cx="3297846" cy="2186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804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6" y="1076696"/>
            <a:ext cx="6982902" cy="775856"/>
          </a:xfrm>
        </p:spPr>
        <p:txBody>
          <a:bodyPr>
            <a:noAutofit/>
          </a:bodyPr>
          <a:lstStyle/>
          <a:p>
            <a:r>
              <a:rPr lang="en-US" sz="3200" dirty="0" smtClean="0"/>
              <a:t>Implementing in ECE settings</a:t>
            </a:r>
            <a:endParaRPr lang="en-US" sz="3200" dirty="0"/>
          </a:p>
        </p:txBody>
      </p:sp>
      <p:sp>
        <p:nvSpPr>
          <p:cNvPr id="3" name="Content Placeholder 2"/>
          <p:cNvSpPr>
            <a:spLocks noGrp="1"/>
          </p:cNvSpPr>
          <p:nvPr>
            <p:ph idx="1"/>
          </p:nvPr>
        </p:nvSpPr>
        <p:spPr>
          <a:xfrm>
            <a:off x="427509" y="1686296"/>
            <a:ext cx="7790215" cy="4711808"/>
          </a:xfrm>
        </p:spPr>
        <p:txBody>
          <a:bodyPr>
            <a:noAutofit/>
          </a:bodyPr>
          <a:lstStyle/>
          <a:p>
            <a:r>
              <a:rPr lang="en-US" sz="2400" dirty="0" smtClean="0"/>
              <a:t>Determine practices that can be integrated into your program by:</a:t>
            </a:r>
          </a:p>
          <a:p>
            <a:pPr lvl="1"/>
            <a:r>
              <a:rPr lang="en-US" sz="2400" dirty="0" smtClean="0"/>
              <a:t>Monitoring developmental milestones at regular intervals</a:t>
            </a:r>
          </a:p>
          <a:p>
            <a:pPr lvl="1"/>
            <a:r>
              <a:rPr lang="en-US" sz="2400" dirty="0" smtClean="0"/>
              <a:t>Screening all children at regular intervals</a:t>
            </a:r>
          </a:p>
          <a:p>
            <a:r>
              <a:rPr lang="en-US" sz="2400" dirty="0"/>
              <a:t>Review checklists and/or developmental </a:t>
            </a:r>
            <a:r>
              <a:rPr lang="en-US" sz="2400" dirty="0" smtClean="0"/>
              <a:t>              screening </a:t>
            </a:r>
            <a:r>
              <a:rPr lang="en-US" sz="2400" dirty="0"/>
              <a:t>tools</a:t>
            </a:r>
          </a:p>
          <a:p>
            <a:r>
              <a:rPr lang="en-US" sz="2400" dirty="0"/>
              <a:t>Discuss how to incorporate into classroom </a:t>
            </a:r>
            <a:r>
              <a:rPr lang="en-US" sz="2400" dirty="0" smtClean="0"/>
              <a:t>    practices</a:t>
            </a:r>
            <a:endParaRPr lang="en-US" sz="2400" dirty="0"/>
          </a:p>
          <a:p>
            <a:r>
              <a:rPr lang="en-US" sz="2400" dirty="0"/>
              <a:t>Review how to share with parents, discuss </a:t>
            </a:r>
            <a:r>
              <a:rPr lang="en-US" sz="2400" dirty="0" smtClean="0"/>
              <a:t>    concerns </a:t>
            </a:r>
            <a:r>
              <a:rPr lang="en-US" sz="2400" dirty="0"/>
              <a:t>and offer community resources</a:t>
            </a:r>
          </a:p>
          <a:p>
            <a:pPr marL="0" indent="0">
              <a:buNone/>
            </a:pPr>
            <a:endParaRPr lang="en-US" sz="2400" dirty="0" smtClean="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9726" y="3816681"/>
            <a:ext cx="2148644" cy="285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953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73628"/>
            <a:ext cx="7930055" cy="700793"/>
          </a:xfrm>
        </p:spPr>
        <p:txBody>
          <a:bodyPr>
            <a:normAutofit/>
          </a:bodyPr>
          <a:lstStyle/>
          <a:p>
            <a:r>
              <a:rPr lang="en-US" dirty="0"/>
              <a:t>Implementing in ECE settings</a:t>
            </a:r>
            <a:endParaRPr lang="en-US" sz="3600" dirty="0"/>
          </a:p>
        </p:txBody>
      </p:sp>
      <p:sp>
        <p:nvSpPr>
          <p:cNvPr id="3" name="Content Placeholder 2"/>
          <p:cNvSpPr>
            <a:spLocks noGrp="1"/>
          </p:cNvSpPr>
          <p:nvPr>
            <p:ph idx="1"/>
          </p:nvPr>
        </p:nvSpPr>
        <p:spPr>
          <a:xfrm>
            <a:off x="760021" y="1695025"/>
            <a:ext cx="7298206" cy="4195136"/>
          </a:xfrm>
        </p:spPr>
        <p:txBody>
          <a:bodyPr>
            <a:normAutofit/>
          </a:bodyPr>
          <a:lstStyle/>
          <a:p>
            <a:r>
              <a:rPr lang="en-US" sz="2600" dirty="0" smtClean="0"/>
              <a:t>Support </a:t>
            </a:r>
            <a:r>
              <a:rPr lang="en-US" sz="2600" dirty="0"/>
              <a:t>screening activities through:</a:t>
            </a:r>
          </a:p>
          <a:p>
            <a:pPr lvl="1"/>
            <a:r>
              <a:rPr lang="en-US" sz="2600" dirty="0"/>
              <a:t>Collaboration and communication                among staff</a:t>
            </a:r>
          </a:p>
          <a:p>
            <a:pPr lvl="1"/>
            <a:r>
              <a:rPr lang="en-US" sz="2600" dirty="0"/>
              <a:t>Family support and involvement</a:t>
            </a:r>
          </a:p>
          <a:p>
            <a:pPr lvl="1"/>
            <a:r>
              <a:rPr lang="en-US" sz="2600" dirty="0"/>
              <a:t>Using evidence-based </a:t>
            </a:r>
            <a:r>
              <a:rPr lang="en-US" sz="2600" dirty="0" smtClean="0"/>
              <a:t>tools</a:t>
            </a:r>
          </a:p>
          <a:p>
            <a:pPr lvl="1"/>
            <a:endParaRPr lang="en-US" sz="800" dirty="0"/>
          </a:p>
          <a:p>
            <a:r>
              <a:rPr lang="en-US" sz="2600" dirty="0" smtClean="0">
                <a:solidFill>
                  <a:schemeClr val="tx1"/>
                </a:solidFill>
              </a:rPr>
              <a:t>Free online training for ECE                providers offered by                                      the CDC: </a:t>
            </a:r>
            <a:r>
              <a:rPr lang="en-US" sz="2600" i="1" dirty="0" smtClean="0">
                <a:solidFill>
                  <a:schemeClr val="tx1"/>
                </a:solidFill>
                <a:hlinkClick r:id="rId3"/>
              </a:rPr>
              <a:t>Watch Me!</a:t>
            </a:r>
            <a:endParaRPr lang="en-US" sz="2600" i="1" dirty="0">
              <a:solidFill>
                <a:schemeClr val="tx1"/>
              </a:solidFill>
            </a:endParaRPr>
          </a:p>
          <a:p>
            <a:pPr marL="0" indent="0">
              <a:buNone/>
            </a:pPr>
            <a:endParaRPr lang="en-US" sz="2800" dirty="0" smtClean="0"/>
          </a:p>
          <a:p>
            <a:pPr lvl="1"/>
            <a:endParaRPr lang="en-US" dirty="0" smtClean="0"/>
          </a:p>
          <a:p>
            <a:endParaRPr lang="en-US" dirty="0"/>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28825" y="4320801"/>
            <a:ext cx="3137290" cy="233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2830" y="1941818"/>
            <a:ext cx="1639530" cy="186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434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93" y="1019133"/>
            <a:ext cx="6965245" cy="804388"/>
          </a:xfrm>
        </p:spPr>
        <p:txBody>
          <a:bodyPr>
            <a:noAutofit/>
          </a:bodyPr>
          <a:lstStyle/>
          <a:p>
            <a:r>
              <a:rPr lang="en-US" sz="3600" dirty="0" smtClean="0"/>
              <a:t>Discussing Screening Results </a:t>
            </a:r>
            <a:endParaRPr lang="en-US" sz="3600" dirty="0"/>
          </a:p>
        </p:txBody>
      </p:sp>
      <p:sp>
        <p:nvSpPr>
          <p:cNvPr id="3" name="Content Placeholder 2"/>
          <p:cNvSpPr>
            <a:spLocks noGrp="1"/>
          </p:cNvSpPr>
          <p:nvPr>
            <p:ph idx="1"/>
          </p:nvPr>
        </p:nvSpPr>
        <p:spPr>
          <a:xfrm>
            <a:off x="613216" y="1623862"/>
            <a:ext cx="7126013" cy="4094328"/>
          </a:xfrm>
        </p:spPr>
        <p:txBody>
          <a:bodyPr>
            <a:normAutofit/>
          </a:bodyPr>
          <a:lstStyle/>
          <a:p>
            <a:r>
              <a:rPr lang="en-US" sz="2600" dirty="0" smtClean="0"/>
              <a:t>Look at the screening tool you are using for specific guidelines</a:t>
            </a:r>
          </a:p>
          <a:p>
            <a:r>
              <a:rPr lang="en-US" sz="2600" dirty="0" smtClean="0"/>
              <a:t>Discuss results with families</a:t>
            </a:r>
          </a:p>
          <a:p>
            <a:r>
              <a:rPr lang="en-US" sz="2600" dirty="0" smtClean="0"/>
              <a:t>Talk about the next time you will complete a recommended screening  </a:t>
            </a:r>
          </a:p>
          <a:p>
            <a:r>
              <a:rPr lang="en-US" sz="2600" dirty="0" smtClean="0"/>
              <a:t>Ask if they have any concerns</a:t>
            </a:r>
          </a:p>
          <a:p>
            <a:r>
              <a:rPr lang="en-US" sz="2600" dirty="0" smtClean="0"/>
              <a:t>Give families activities they can                           do with their child at home</a:t>
            </a:r>
          </a:p>
          <a:p>
            <a:endParaRPr lang="en-US" dirty="0">
              <a:solidFill>
                <a:srgbClr val="FF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5821" y="2018742"/>
            <a:ext cx="1707627" cy="106884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48375" y="3656034"/>
            <a:ext cx="2606136" cy="216287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24794" y="5213268"/>
            <a:ext cx="1878410" cy="1415793"/>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6863" y="5113647"/>
            <a:ext cx="2410711" cy="1610229"/>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226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014"/>
            <a:ext cx="6781800" cy="1036293"/>
          </a:xfrm>
        </p:spPr>
        <p:txBody>
          <a:bodyPr>
            <a:noAutofit/>
          </a:bodyPr>
          <a:lstStyle/>
          <a:p>
            <a:r>
              <a:rPr lang="en-US" sz="3600" dirty="0" smtClean="0"/>
              <a:t>Universal </a:t>
            </a:r>
            <a:r>
              <a:rPr lang="en-US" sz="3600" dirty="0"/>
              <a:t>Coordinated Screening and </a:t>
            </a:r>
            <a:r>
              <a:rPr lang="en-US" sz="3600" dirty="0" smtClean="0"/>
              <a:t>Ongoing Monitoring</a:t>
            </a:r>
            <a:endParaRPr lang="en-US" sz="3600" dirty="0"/>
          </a:p>
        </p:txBody>
      </p:sp>
      <p:sp>
        <p:nvSpPr>
          <p:cNvPr id="3" name="Content Placeholder 2"/>
          <p:cNvSpPr>
            <a:spLocks noGrp="1"/>
          </p:cNvSpPr>
          <p:nvPr>
            <p:ph idx="1"/>
          </p:nvPr>
        </p:nvSpPr>
        <p:spPr>
          <a:xfrm>
            <a:off x="495301" y="2173185"/>
            <a:ext cx="7702135" cy="3774697"/>
          </a:xfrm>
        </p:spPr>
        <p:txBody>
          <a:bodyPr>
            <a:normAutofit/>
          </a:bodyPr>
          <a:lstStyle/>
          <a:p>
            <a:r>
              <a:rPr lang="en-US" sz="2600" dirty="0" smtClean="0"/>
              <a:t>Key partners working together:</a:t>
            </a:r>
          </a:p>
          <a:p>
            <a:pPr lvl="1"/>
            <a:r>
              <a:rPr lang="en-US" sz="2600" dirty="0" smtClean="0"/>
              <a:t>Parents and families</a:t>
            </a:r>
          </a:p>
          <a:p>
            <a:pPr lvl="1"/>
            <a:r>
              <a:rPr lang="en-US" sz="2600" dirty="0" smtClean="0"/>
              <a:t>Pediatric Primary Health Care Providers</a:t>
            </a:r>
          </a:p>
          <a:p>
            <a:pPr lvl="1"/>
            <a:r>
              <a:rPr lang="en-US" sz="2600" dirty="0" smtClean="0"/>
              <a:t>Early Care and Education (ECE) Providers</a:t>
            </a:r>
          </a:p>
          <a:p>
            <a:pPr lvl="1"/>
            <a:r>
              <a:rPr lang="en-US" sz="2600" dirty="0" smtClean="0"/>
              <a:t>Consultants</a:t>
            </a:r>
          </a:p>
        </p:txBody>
      </p:sp>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5740" y="4213470"/>
            <a:ext cx="4286991" cy="25036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898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695532"/>
          </a:xfrm>
        </p:spPr>
        <p:txBody>
          <a:bodyPr>
            <a:normAutofit/>
          </a:bodyPr>
          <a:lstStyle/>
          <a:p>
            <a:r>
              <a:rPr lang="en-US" sz="3600" dirty="0" smtClean="0"/>
              <a:t>Screening is part of a continuum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6695423"/>
              </p:ext>
            </p:extLst>
          </p:nvPr>
        </p:nvGraphicFramePr>
        <p:xfrm>
          <a:off x="1463675" y="1688847"/>
          <a:ext cx="6196013" cy="420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Right Arrow 6"/>
          <p:cNvSpPr/>
          <p:nvPr/>
        </p:nvSpPr>
        <p:spPr>
          <a:xfrm flipH="1">
            <a:off x="5895819" y="3985147"/>
            <a:ext cx="464017" cy="545909"/>
          </a:xfrm>
          <a:prstGeom prst="curvedRightArrow">
            <a:avLst/>
          </a:prstGeom>
          <a:solidFill>
            <a:schemeClr val="tx2">
              <a:lumMod val="40000"/>
              <a:lumOff val="60000"/>
            </a:schemeClr>
          </a:solidFill>
          <a:ln>
            <a:solidFill>
              <a:schemeClr val="tx2">
                <a:lumMod val="20000"/>
                <a:lumOff val="80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41279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565" y="1066184"/>
            <a:ext cx="6965245" cy="804388"/>
          </a:xfrm>
        </p:spPr>
        <p:txBody>
          <a:bodyPr>
            <a:noAutofit/>
          </a:bodyPr>
          <a:lstStyle/>
          <a:p>
            <a:r>
              <a:rPr lang="en-US" sz="3600" dirty="0" smtClean="0"/>
              <a:t>Discussing Screening Results </a:t>
            </a:r>
            <a:endParaRPr lang="en-US" sz="3600" dirty="0"/>
          </a:p>
        </p:txBody>
      </p:sp>
      <p:sp>
        <p:nvSpPr>
          <p:cNvPr id="3" name="Content Placeholder 2"/>
          <p:cNvSpPr>
            <a:spLocks noGrp="1"/>
          </p:cNvSpPr>
          <p:nvPr>
            <p:ph idx="1"/>
          </p:nvPr>
        </p:nvSpPr>
        <p:spPr>
          <a:xfrm>
            <a:off x="330276" y="1787856"/>
            <a:ext cx="7298822" cy="4408228"/>
          </a:xfrm>
        </p:spPr>
        <p:txBody>
          <a:bodyPr>
            <a:normAutofit/>
          </a:bodyPr>
          <a:lstStyle/>
          <a:p>
            <a:r>
              <a:rPr lang="en-US" sz="2800" dirty="0" smtClean="0"/>
              <a:t>Look at the screening tool you are using for specific guidelines</a:t>
            </a:r>
          </a:p>
          <a:p>
            <a:r>
              <a:rPr lang="en-US" sz="2800" dirty="0" smtClean="0"/>
              <a:t>Discuss results with families</a:t>
            </a:r>
          </a:p>
          <a:p>
            <a:r>
              <a:rPr lang="en-US" sz="2800" dirty="0" smtClean="0"/>
              <a:t>Talk about the next time you will complete a recommended screening  </a:t>
            </a:r>
          </a:p>
          <a:p>
            <a:r>
              <a:rPr lang="en-US" sz="2800" dirty="0" smtClean="0"/>
              <a:t>Ask if they have any concerns</a:t>
            </a:r>
          </a:p>
          <a:p>
            <a:r>
              <a:rPr lang="en-US" sz="2800" dirty="0" smtClean="0"/>
              <a:t>Give families activities they can                do with their child at home to           promote healthy development</a:t>
            </a:r>
          </a:p>
          <a:p>
            <a:endParaRPr lang="en-US" dirty="0">
              <a:solidFill>
                <a:srgbClr val="FF0000"/>
              </a:solidFill>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86810" y="2022026"/>
            <a:ext cx="1735238" cy="126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2356" y="4165907"/>
            <a:ext cx="3206018" cy="213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224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226" y="959472"/>
            <a:ext cx="6965245" cy="929331"/>
          </a:xfrm>
        </p:spPr>
        <p:txBody>
          <a:bodyPr>
            <a:normAutofit/>
          </a:bodyPr>
          <a:lstStyle/>
          <a:p>
            <a:r>
              <a:rPr lang="en-US" sz="3600" dirty="0" smtClean="0"/>
              <a:t>When Results Indicate Concerns</a:t>
            </a:r>
            <a:endParaRPr lang="en-US" sz="3600" dirty="0"/>
          </a:p>
        </p:txBody>
      </p:sp>
      <p:sp>
        <p:nvSpPr>
          <p:cNvPr id="3" name="Content Placeholder 2"/>
          <p:cNvSpPr>
            <a:spLocks noGrp="1"/>
          </p:cNvSpPr>
          <p:nvPr>
            <p:ph idx="1"/>
          </p:nvPr>
        </p:nvSpPr>
        <p:spPr>
          <a:xfrm>
            <a:off x="467226" y="1624083"/>
            <a:ext cx="6722786" cy="4694830"/>
          </a:xfrm>
        </p:spPr>
        <p:txBody>
          <a:bodyPr>
            <a:normAutofit/>
          </a:bodyPr>
          <a:lstStyle/>
          <a:p>
            <a:r>
              <a:rPr lang="en-US" sz="2800" dirty="0" smtClean="0"/>
              <a:t>Talk about positive areas of development first, and then review result concerns with the family</a:t>
            </a:r>
          </a:p>
          <a:p>
            <a:r>
              <a:rPr lang="en-US" sz="2800" dirty="0" smtClean="0"/>
              <a:t>Emphasize that the screening tool only tests if further assessment is indicated</a:t>
            </a:r>
          </a:p>
          <a:p>
            <a:r>
              <a:rPr lang="en-US" sz="2800" dirty="0" smtClean="0"/>
              <a:t>Explain that an in-depth evaluation determines if there are any areas of concern which may be addressed through early intervention services</a:t>
            </a:r>
          </a:p>
          <a:p>
            <a:pPr marL="0" indent="0">
              <a:buNone/>
            </a:pPr>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82617" y="4180291"/>
            <a:ext cx="2302396" cy="230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476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817" y="1003603"/>
            <a:ext cx="6965245" cy="929331"/>
          </a:xfrm>
        </p:spPr>
        <p:txBody>
          <a:bodyPr>
            <a:normAutofit/>
          </a:bodyPr>
          <a:lstStyle/>
          <a:p>
            <a:r>
              <a:rPr lang="en-US" sz="3600" dirty="0" smtClean="0"/>
              <a:t>When Results Indicate Concerns</a:t>
            </a:r>
            <a:endParaRPr lang="en-US" sz="3600" dirty="0"/>
          </a:p>
        </p:txBody>
      </p:sp>
      <p:sp>
        <p:nvSpPr>
          <p:cNvPr id="3" name="Content Placeholder 2"/>
          <p:cNvSpPr>
            <a:spLocks noGrp="1"/>
          </p:cNvSpPr>
          <p:nvPr>
            <p:ph idx="1"/>
          </p:nvPr>
        </p:nvSpPr>
        <p:spPr>
          <a:xfrm>
            <a:off x="1064527" y="1907628"/>
            <a:ext cx="7001300" cy="4452229"/>
          </a:xfrm>
        </p:spPr>
        <p:txBody>
          <a:bodyPr>
            <a:normAutofit/>
          </a:bodyPr>
          <a:lstStyle/>
          <a:p>
            <a:r>
              <a:rPr lang="en-US" sz="2800" dirty="0" smtClean="0"/>
              <a:t>Encourage the family to:</a:t>
            </a:r>
          </a:p>
          <a:p>
            <a:pPr lvl="1"/>
            <a:r>
              <a:rPr lang="en-US" sz="2800" dirty="0" smtClean="0"/>
              <a:t>share results with pediatric primary care provider</a:t>
            </a:r>
          </a:p>
          <a:p>
            <a:pPr lvl="1"/>
            <a:r>
              <a:rPr lang="en-US" sz="2800" dirty="0" smtClean="0"/>
              <a:t>give permission for ECE provider to discuss results with the child’s primary care health provider</a:t>
            </a:r>
          </a:p>
          <a:p>
            <a:pPr marL="0" indent="0">
              <a:buNone/>
            </a:pPr>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6871" y="4453814"/>
            <a:ext cx="3187315" cy="212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291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01" y="731265"/>
            <a:ext cx="6254044" cy="812528"/>
          </a:xfrm>
        </p:spPr>
        <p:txBody>
          <a:bodyPr/>
          <a:lstStyle/>
          <a:p>
            <a:r>
              <a:rPr lang="en-US" dirty="0" smtClean="0"/>
              <a:t>Engaging families</a:t>
            </a:r>
            <a:endParaRPr lang="en-US" dirty="0"/>
          </a:p>
        </p:txBody>
      </p:sp>
      <p:sp>
        <p:nvSpPr>
          <p:cNvPr id="7" name="Text Placeholder 6"/>
          <p:cNvSpPr>
            <a:spLocks noGrp="1"/>
          </p:cNvSpPr>
          <p:nvPr>
            <p:ph type="body" idx="1"/>
          </p:nvPr>
        </p:nvSpPr>
        <p:spPr>
          <a:xfrm>
            <a:off x="4132614" y="1856628"/>
            <a:ext cx="4533713" cy="3385785"/>
          </a:xfrm>
        </p:spPr>
        <p:txBody>
          <a:bodyPr>
            <a:noAutofit/>
          </a:bodyPr>
          <a:lstStyle/>
          <a:p>
            <a:pPr algn="l"/>
            <a:r>
              <a:rPr lang="en-US" sz="2400" dirty="0">
                <a:solidFill>
                  <a:schemeClr val="tx1"/>
                </a:solidFill>
              </a:rPr>
              <a:t>If you suspect a child has a </a:t>
            </a:r>
            <a:r>
              <a:rPr lang="en-US" sz="2400" dirty="0" smtClean="0">
                <a:solidFill>
                  <a:schemeClr val="tx1"/>
                </a:solidFill>
              </a:rPr>
              <a:t>developmental delay, </a:t>
            </a:r>
            <a:r>
              <a:rPr lang="en-US" sz="2400" dirty="0">
                <a:solidFill>
                  <a:schemeClr val="tx1"/>
                </a:solidFill>
              </a:rPr>
              <a:t>this sample conversation can give </a:t>
            </a:r>
            <a:r>
              <a:rPr lang="en-US" sz="2400" dirty="0" smtClean="0">
                <a:solidFill>
                  <a:schemeClr val="tx1"/>
                </a:solidFill>
              </a:rPr>
              <a:t>you ideas </a:t>
            </a:r>
            <a:r>
              <a:rPr lang="en-US" sz="2400" dirty="0">
                <a:solidFill>
                  <a:schemeClr val="tx1"/>
                </a:solidFill>
              </a:rPr>
              <a:t>of how to talk with </a:t>
            </a:r>
            <a:r>
              <a:rPr lang="en-US" sz="2400" dirty="0" smtClean="0">
                <a:solidFill>
                  <a:schemeClr val="tx1"/>
                </a:solidFill>
              </a:rPr>
              <a:t>children’s parents or guardians. </a:t>
            </a:r>
          </a:p>
          <a:p>
            <a:pPr algn="l"/>
            <a:r>
              <a:rPr lang="en-US" sz="2400" dirty="0" smtClean="0">
                <a:solidFill>
                  <a:schemeClr val="tx1"/>
                </a:solidFill>
              </a:rPr>
              <a:t>Partnering with families has great and lasting value for all involved.</a:t>
            </a:r>
            <a:endParaRPr lang="en-US" sz="2400" dirty="0">
              <a:solidFill>
                <a:schemeClr val="tx1"/>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62" y="1876302"/>
            <a:ext cx="3531971" cy="4565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30065" y="5242413"/>
            <a:ext cx="3740728" cy="923330"/>
          </a:xfrm>
          <a:prstGeom prst="rect">
            <a:avLst/>
          </a:prstGeom>
          <a:solidFill>
            <a:srgbClr val="FFC000"/>
          </a:solidFill>
        </p:spPr>
        <p:txBody>
          <a:bodyPr wrap="square" rtlCol="0">
            <a:spAutoFit/>
          </a:bodyPr>
          <a:lstStyle/>
          <a:p>
            <a:pPr algn="ctr"/>
            <a:r>
              <a:rPr lang="en-US" dirty="0" smtClean="0">
                <a:solidFill>
                  <a:prstClr val="black"/>
                </a:solidFill>
              </a:rPr>
              <a:t>All of the </a:t>
            </a:r>
            <a:r>
              <a:rPr lang="en-US" i="1" dirty="0" smtClean="0">
                <a:solidFill>
                  <a:prstClr val="black"/>
                </a:solidFill>
              </a:rPr>
              <a:t>Learn the Signs. Act Early. </a:t>
            </a:r>
            <a:r>
              <a:rPr lang="en-US" dirty="0" smtClean="0">
                <a:solidFill>
                  <a:prstClr val="black"/>
                </a:solidFill>
                <a:hlinkClick r:id="rId4"/>
              </a:rPr>
              <a:t>resources</a:t>
            </a:r>
            <a:r>
              <a:rPr lang="en-US" dirty="0" smtClean="0">
                <a:solidFill>
                  <a:prstClr val="black"/>
                </a:solidFill>
              </a:rPr>
              <a:t> are available </a:t>
            </a:r>
          </a:p>
          <a:p>
            <a:pPr algn="ctr"/>
            <a:r>
              <a:rPr lang="en-US" dirty="0" smtClean="0">
                <a:solidFill>
                  <a:prstClr val="black"/>
                </a:solidFill>
              </a:rPr>
              <a:t>on the CDC’s Act Early website</a:t>
            </a:r>
            <a:endParaRPr lang="en-US" dirty="0">
              <a:solidFill>
                <a:prstClr val="black"/>
              </a:solidFill>
              <a:latin typeface="Constantia"/>
            </a:endParaRPr>
          </a:p>
        </p:txBody>
      </p:sp>
    </p:spTree>
    <p:extLst>
      <p:ext uri="{BB962C8B-B14F-4D97-AF65-F5344CB8AC3E}">
        <p14:creationId xmlns:p14="http://schemas.microsoft.com/office/powerpoint/2010/main" val="698182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with and at Risk for Developmental Delays</a:t>
            </a:r>
            <a:endParaRPr lang="en-US" dirty="0"/>
          </a:p>
        </p:txBody>
      </p:sp>
      <p:sp>
        <p:nvSpPr>
          <p:cNvPr id="3" name="Content Placeholder 2"/>
          <p:cNvSpPr>
            <a:spLocks noGrp="1"/>
          </p:cNvSpPr>
          <p:nvPr>
            <p:ph idx="1"/>
          </p:nvPr>
        </p:nvSpPr>
        <p:spPr>
          <a:xfrm>
            <a:off x="890163" y="2357938"/>
            <a:ext cx="6196405" cy="3321063"/>
          </a:xfrm>
        </p:spPr>
        <p:txBody>
          <a:bodyPr>
            <a:normAutofit/>
          </a:bodyPr>
          <a:lstStyle/>
          <a:p>
            <a:r>
              <a:rPr lang="en-US" sz="2400" dirty="0" smtClean="0"/>
              <a:t>Approximately 15% of all children</a:t>
            </a:r>
          </a:p>
          <a:p>
            <a:endParaRPr lang="en-US" sz="900" dirty="0" smtClean="0"/>
          </a:p>
          <a:p>
            <a:r>
              <a:rPr lang="en-US" sz="2400" dirty="0" smtClean="0"/>
              <a:t>Greater prevalence for children living in poverty or in the child welfare system</a:t>
            </a:r>
          </a:p>
          <a:p>
            <a:endParaRPr lang="en-US" sz="800" dirty="0" smtClean="0"/>
          </a:p>
          <a:p>
            <a:r>
              <a:rPr lang="en-US" sz="2400" dirty="0" smtClean="0"/>
              <a:t>For more information: CHDI IMPACT report: </a:t>
            </a:r>
            <a:r>
              <a:rPr lang="en-US" sz="2400" b="1" i="1" dirty="0">
                <a:solidFill>
                  <a:schemeClr val="accent2"/>
                </a:solidFill>
                <a:hlinkClick r:id="rId3"/>
              </a:rPr>
              <a:t>The Earlier the Better: Developmental Screening for Connecticut’s Young Children </a:t>
            </a:r>
            <a:endParaRPr lang="en-US" sz="2400" dirty="0" smtClean="0">
              <a:solidFill>
                <a:schemeClr val="accent2"/>
              </a:solidFill>
            </a:endParaRPr>
          </a:p>
          <a:p>
            <a:pPr marL="0" indent="0">
              <a:buNone/>
            </a:pPr>
            <a:endParaRPr lang="en-US" dirty="0" smtClean="0"/>
          </a:p>
          <a:p>
            <a:pPr marL="0" indent="0">
              <a:buNone/>
            </a:pPr>
            <a:endParaRPr lang="en-US" dirty="0" smtClean="0"/>
          </a:p>
          <a:p>
            <a:endParaRPr lang="en-US" dirty="0" smtClean="0"/>
          </a:p>
          <a:p>
            <a:endParaRPr lang="en-US" dirty="0"/>
          </a:p>
        </p:txBody>
      </p:sp>
      <p:pic>
        <p:nvPicPr>
          <p:cNvPr id="5" name="Picture 4" descr="C:\Users\heathersp\AppData\Local\Microsoft\Windows\Temporary Internet Files\Content.IE5\BVFAGV1K\polls_smiling_biracial_baby_2145_534956_answer_4_xlarge[1].jpg"/>
          <p:cNvPicPr/>
          <p:nvPr/>
        </p:nvPicPr>
        <p:blipFill>
          <a:blip r:embed="rId4">
            <a:extLst>
              <a:ext uri="{28A0092B-C50C-407E-A947-70E740481C1C}">
                <a14:useLocalDpi xmlns:a14="http://schemas.microsoft.com/office/drawing/2010/main" val="0"/>
              </a:ext>
            </a:extLst>
          </a:blip>
          <a:srcRect/>
          <a:stretch>
            <a:fillRect/>
          </a:stretch>
        </p:blipFill>
        <p:spPr bwMode="auto">
          <a:xfrm>
            <a:off x="6422834" y="3933022"/>
            <a:ext cx="2609391" cy="2562397"/>
          </a:xfrm>
          <a:prstGeom prst="rect">
            <a:avLst/>
          </a:prstGeom>
          <a:noFill/>
          <a:ln>
            <a:noFill/>
          </a:ln>
        </p:spPr>
      </p:pic>
    </p:spTree>
    <p:extLst>
      <p:ext uri="{BB962C8B-B14F-4D97-AF65-F5344CB8AC3E}">
        <p14:creationId xmlns:p14="http://schemas.microsoft.com/office/powerpoint/2010/main" val="3765111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64" y="1054065"/>
            <a:ext cx="6965245" cy="861093"/>
          </a:xfrm>
        </p:spPr>
        <p:txBody>
          <a:bodyPr>
            <a:normAutofit/>
          </a:bodyPr>
          <a:lstStyle/>
          <a:p>
            <a:r>
              <a:rPr lang="en-US" sz="3600" dirty="0" smtClean="0"/>
              <a:t>Next Steps</a:t>
            </a:r>
            <a:endParaRPr lang="en-US" sz="3600" dirty="0"/>
          </a:p>
        </p:txBody>
      </p:sp>
      <p:sp>
        <p:nvSpPr>
          <p:cNvPr id="3" name="Content Placeholder 2"/>
          <p:cNvSpPr>
            <a:spLocks noGrp="1"/>
          </p:cNvSpPr>
          <p:nvPr>
            <p:ph idx="1"/>
          </p:nvPr>
        </p:nvSpPr>
        <p:spPr>
          <a:xfrm>
            <a:off x="741356" y="1915158"/>
            <a:ext cx="7539070" cy="4627531"/>
          </a:xfrm>
        </p:spPr>
        <p:txBody>
          <a:bodyPr>
            <a:normAutofit/>
          </a:bodyPr>
          <a:lstStyle/>
          <a:p>
            <a:pPr>
              <a:buClr>
                <a:srgbClr val="AA2B1E"/>
              </a:buClr>
            </a:pPr>
            <a:r>
              <a:rPr lang="en-US" sz="2400" dirty="0" smtClean="0">
                <a:solidFill>
                  <a:schemeClr val="tx1"/>
                </a:solidFill>
              </a:rPr>
              <a:t>When screening identifies children at risk for delay, Child Development Infoline (CDI) is available to help find services for children</a:t>
            </a:r>
          </a:p>
          <a:p>
            <a:pPr>
              <a:buClr>
                <a:srgbClr val="AA2B1E"/>
              </a:buClr>
            </a:pPr>
            <a:r>
              <a:rPr lang="en-US" sz="2400" dirty="0" smtClean="0">
                <a:solidFill>
                  <a:schemeClr val="tx1"/>
                </a:solidFill>
              </a:rPr>
              <a:t>Ways to contact CDI:</a:t>
            </a:r>
          </a:p>
          <a:p>
            <a:pPr lvl="1"/>
            <a:r>
              <a:rPr lang="en-US" sz="2400" dirty="0" smtClean="0">
                <a:solidFill>
                  <a:schemeClr val="tx1"/>
                </a:solidFill>
              </a:rPr>
              <a:t>Dial 1-800-505-7000</a:t>
            </a:r>
          </a:p>
          <a:p>
            <a:pPr lvl="1"/>
            <a:r>
              <a:rPr lang="en-US" sz="2400" dirty="0" smtClean="0">
                <a:solidFill>
                  <a:schemeClr val="tx1"/>
                </a:solidFill>
              </a:rPr>
              <a:t>Visit the </a:t>
            </a:r>
            <a:r>
              <a:rPr lang="en-US" sz="2400" dirty="0" smtClean="0">
                <a:solidFill>
                  <a:schemeClr val="tx1"/>
                </a:solidFill>
                <a:hlinkClick r:id="rId3"/>
              </a:rPr>
              <a:t>CDI</a:t>
            </a:r>
            <a:r>
              <a:rPr lang="en-US" sz="2400" dirty="0" smtClean="0">
                <a:solidFill>
                  <a:schemeClr val="tx1"/>
                </a:solidFill>
              </a:rPr>
              <a:t> website to make an on-line referral </a:t>
            </a:r>
          </a:p>
          <a:p>
            <a:pPr lvl="1"/>
            <a:r>
              <a:rPr lang="en-US" sz="2400" dirty="0" smtClean="0">
                <a:solidFill>
                  <a:schemeClr val="tx1"/>
                </a:solidFill>
              </a:rPr>
              <a:t>Visit the </a:t>
            </a:r>
            <a:r>
              <a:rPr lang="en-US" sz="2400" dirty="0" smtClean="0">
                <a:solidFill>
                  <a:schemeClr val="tx1"/>
                </a:solidFill>
                <a:hlinkClick r:id="rId4"/>
              </a:rPr>
              <a:t>Birth to Three</a:t>
            </a:r>
            <a:r>
              <a:rPr lang="en-US" sz="2400" dirty="0" smtClean="0">
                <a:solidFill>
                  <a:schemeClr val="tx1"/>
                </a:solidFill>
              </a:rPr>
              <a:t> website to make an on-line referral or to download a referral form that you can fax to CDI:  860-571-6853.</a:t>
            </a:r>
            <a:endParaRPr lang="en-US" sz="2400" dirty="0">
              <a:solidFill>
                <a:schemeClr val="tx1"/>
              </a:solidFill>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45137" y="5296316"/>
            <a:ext cx="1995719" cy="1207562"/>
          </a:xfrm>
          <a:prstGeom prst="rect">
            <a:avLst/>
          </a:prstGeom>
        </p:spPr>
      </p:pic>
    </p:spTree>
    <p:extLst>
      <p:ext uri="{BB962C8B-B14F-4D97-AF65-F5344CB8AC3E}">
        <p14:creationId xmlns:p14="http://schemas.microsoft.com/office/powerpoint/2010/main" val="3854155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8" y="1069075"/>
            <a:ext cx="6781800" cy="609600"/>
          </a:xfrm>
        </p:spPr>
        <p:txBody>
          <a:bodyPr>
            <a:normAutofit/>
          </a:bodyPr>
          <a:lstStyle/>
          <a:p>
            <a:r>
              <a:rPr lang="en-US" sz="3600" dirty="0" smtClean="0"/>
              <a:t>Services accessed through CDI</a:t>
            </a:r>
            <a:endParaRPr lang="en-US" sz="3600" dirty="0"/>
          </a:p>
        </p:txBody>
      </p:sp>
      <p:sp>
        <p:nvSpPr>
          <p:cNvPr id="3" name="Content Placeholder 2"/>
          <p:cNvSpPr>
            <a:spLocks noGrp="1"/>
          </p:cNvSpPr>
          <p:nvPr>
            <p:ph idx="1"/>
          </p:nvPr>
        </p:nvSpPr>
        <p:spPr>
          <a:xfrm>
            <a:off x="456024" y="1583141"/>
            <a:ext cx="7623452" cy="4176214"/>
          </a:xfrm>
        </p:spPr>
        <p:txBody>
          <a:bodyPr>
            <a:normAutofit/>
          </a:bodyPr>
          <a:lstStyle/>
          <a:p>
            <a:r>
              <a:rPr lang="en-US" sz="2400" dirty="0" smtClean="0"/>
              <a:t>Child Development Infoline (CDI) answers questions or concerns about a young child’s development or behavior</a:t>
            </a:r>
          </a:p>
          <a:p>
            <a:r>
              <a:rPr lang="en-US" sz="2400" dirty="0" smtClean="0"/>
              <a:t>CDI Care Coordinators help families connect to a variety of CT’s services for children</a:t>
            </a:r>
          </a:p>
          <a:p>
            <a:r>
              <a:rPr lang="en-US" sz="2400" dirty="0" smtClean="0"/>
              <a:t>Assist pregnant women connect to pregnancy-related supports (i.e. WIC)</a:t>
            </a:r>
          </a:p>
          <a:p>
            <a:r>
              <a:rPr lang="en-US" sz="2400" dirty="0" smtClean="0"/>
              <a:t>Families receive topical                                   information about their child’s                            development                                                                      </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31902" y="4148920"/>
            <a:ext cx="3698874" cy="246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577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Services accessed through CDI</a:t>
            </a:r>
            <a:endParaRPr lang="en-US" sz="3600" dirty="0"/>
          </a:p>
        </p:txBody>
      </p:sp>
      <p:sp>
        <p:nvSpPr>
          <p:cNvPr id="3" name="Content Placeholder 2"/>
          <p:cNvSpPr>
            <a:spLocks noGrp="1"/>
          </p:cNvSpPr>
          <p:nvPr>
            <p:ph idx="1"/>
          </p:nvPr>
        </p:nvSpPr>
        <p:spPr>
          <a:xfrm>
            <a:off x="457200" y="1897039"/>
            <a:ext cx="8236423" cy="3826030"/>
          </a:xfrm>
        </p:spPr>
        <p:txBody>
          <a:bodyPr>
            <a:noAutofit/>
          </a:bodyPr>
          <a:lstStyle/>
          <a:p>
            <a:r>
              <a:rPr lang="en-US" sz="2800" dirty="0" smtClean="0"/>
              <a:t>Single point of entry for Birth to Three</a:t>
            </a:r>
          </a:p>
          <a:p>
            <a:r>
              <a:rPr lang="en-US" sz="2800" dirty="0" smtClean="0"/>
              <a:t>Early Childhood Special Education</a:t>
            </a:r>
          </a:p>
          <a:p>
            <a:r>
              <a:rPr lang="en-US" sz="2800" dirty="0" smtClean="0"/>
              <a:t>Ages and Stages (ASQ-3, ASQ SE-2) Developmental Monitoring Program </a:t>
            </a:r>
            <a:r>
              <a:rPr lang="en-US" dirty="0"/>
              <a:t>*</a:t>
            </a:r>
            <a:r>
              <a:rPr lang="en-US" dirty="0" smtClean="0"/>
              <a:t>online option</a:t>
            </a:r>
          </a:p>
          <a:p>
            <a:r>
              <a:rPr lang="en-US" sz="2800" dirty="0" smtClean="0">
                <a:solidFill>
                  <a:prstClr val="black"/>
                </a:solidFill>
              </a:rPr>
              <a:t>Children </a:t>
            </a:r>
            <a:r>
              <a:rPr lang="en-US" sz="2800" dirty="0">
                <a:solidFill>
                  <a:prstClr val="black"/>
                </a:solidFill>
              </a:rPr>
              <a:t>and Youth with Special Health Care </a:t>
            </a:r>
            <a:r>
              <a:rPr lang="en-US" sz="2800" dirty="0" smtClean="0">
                <a:solidFill>
                  <a:prstClr val="black"/>
                </a:solidFill>
              </a:rPr>
              <a:t>Needs</a:t>
            </a:r>
          </a:p>
          <a:p>
            <a:r>
              <a:rPr lang="en-US" sz="2800" dirty="0" smtClean="0"/>
              <a:t>Community resources                                 through Help Me Grow</a:t>
            </a:r>
            <a:endParaRPr lang="en-US" sz="2800"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49670" y="4447270"/>
            <a:ext cx="3643953" cy="230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207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78" y="1026665"/>
            <a:ext cx="6965245" cy="806501"/>
          </a:xfrm>
        </p:spPr>
        <p:txBody>
          <a:bodyPr>
            <a:normAutofit/>
          </a:bodyPr>
          <a:lstStyle/>
          <a:p>
            <a:r>
              <a:rPr lang="en-US" sz="3600" dirty="0" smtClean="0"/>
              <a:t>CDI Features</a:t>
            </a:r>
            <a:endParaRPr lang="en-US" sz="3600" dirty="0"/>
          </a:p>
        </p:txBody>
      </p:sp>
      <p:sp>
        <p:nvSpPr>
          <p:cNvPr id="3" name="Content Placeholder 2"/>
          <p:cNvSpPr>
            <a:spLocks noGrp="1"/>
          </p:cNvSpPr>
          <p:nvPr>
            <p:ph idx="1"/>
          </p:nvPr>
        </p:nvSpPr>
        <p:spPr>
          <a:xfrm>
            <a:off x="603704" y="1624083"/>
            <a:ext cx="7640017" cy="4831307"/>
          </a:xfrm>
        </p:spPr>
        <p:txBody>
          <a:bodyPr>
            <a:normAutofit/>
          </a:bodyPr>
          <a:lstStyle/>
          <a:p>
            <a:r>
              <a:rPr lang="en-US" sz="2400" dirty="0" smtClean="0"/>
              <a:t>Trained care coordinators answer calls</a:t>
            </a:r>
          </a:p>
          <a:p>
            <a:r>
              <a:rPr lang="en-US" sz="2400" dirty="0" smtClean="0"/>
              <a:t>Open Monday through Friday from 6am to 8pm, except on holidays, with option to leave a message</a:t>
            </a:r>
          </a:p>
          <a:p>
            <a:r>
              <a:rPr lang="en-US" sz="2400" dirty="0" smtClean="0"/>
              <a:t>Multi-lingual capacity</a:t>
            </a:r>
          </a:p>
          <a:p>
            <a:r>
              <a:rPr lang="en-US" sz="2400" dirty="0" smtClean="0"/>
              <a:t>If someone other than the family makes a referral, CDI care coordinators reach out to families to discuss concerns and potential referrals</a:t>
            </a:r>
          </a:p>
          <a:p>
            <a:pPr lvl="0"/>
            <a:r>
              <a:rPr lang="en-US" sz="2400" dirty="0">
                <a:solidFill>
                  <a:prstClr val="black"/>
                </a:solidFill>
              </a:rPr>
              <a:t>To make a referral to any of the services for which CDI is the access </a:t>
            </a:r>
            <a:r>
              <a:rPr lang="en-US" sz="2400" dirty="0" smtClean="0">
                <a:solidFill>
                  <a:prstClr val="black"/>
                </a:solidFill>
              </a:rPr>
              <a:t>point:</a:t>
            </a:r>
          </a:p>
          <a:p>
            <a:pPr lvl="1"/>
            <a:r>
              <a:rPr lang="en-US" sz="2000" dirty="0">
                <a:solidFill>
                  <a:prstClr val="black"/>
                </a:solidFill>
              </a:rPr>
              <a:t>C</a:t>
            </a:r>
            <a:r>
              <a:rPr lang="en-US" sz="2000" dirty="0" smtClean="0">
                <a:solidFill>
                  <a:prstClr val="black"/>
                </a:solidFill>
              </a:rPr>
              <a:t>all </a:t>
            </a:r>
            <a:r>
              <a:rPr lang="en-US" sz="2000" dirty="0">
                <a:solidFill>
                  <a:prstClr val="black"/>
                </a:solidFill>
              </a:rPr>
              <a:t>1-800-505-7000 to speak to a care </a:t>
            </a:r>
            <a:r>
              <a:rPr lang="en-US" sz="2000" dirty="0" smtClean="0">
                <a:solidFill>
                  <a:prstClr val="black"/>
                </a:solidFill>
              </a:rPr>
              <a:t>coordinator</a:t>
            </a:r>
          </a:p>
          <a:p>
            <a:pPr lvl="1"/>
            <a:r>
              <a:rPr lang="en-US" sz="2000" dirty="0" smtClean="0">
                <a:solidFill>
                  <a:prstClr val="black"/>
                </a:solidFill>
              </a:rPr>
              <a:t>Visit website: </a:t>
            </a:r>
            <a:r>
              <a:rPr lang="en-US" sz="2000" dirty="0" smtClean="0">
                <a:solidFill>
                  <a:prstClr val="black"/>
                </a:solidFill>
                <a:hlinkClick r:id="rId3"/>
              </a:rPr>
              <a:t>cdi.211ct.org</a:t>
            </a:r>
            <a:r>
              <a:rPr lang="en-US" sz="2000" dirty="0" smtClean="0">
                <a:solidFill>
                  <a:prstClr val="black"/>
                </a:solidFill>
              </a:rPr>
              <a:t>.</a:t>
            </a:r>
          </a:p>
          <a:p>
            <a:pPr marL="457200" lvl="1" indent="0">
              <a:buNone/>
            </a:pPr>
            <a:endParaRPr lang="en-US" sz="2000" dirty="0">
              <a:solidFill>
                <a:prstClr val="black"/>
              </a:solidFill>
            </a:endParaRPr>
          </a:p>
          <a:p>
            <a:endParaRPr lang="en-US" dirty="0" smtClean="0"/>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18823" y="5179824"/>
            <a:ext cx="1571864" cy="15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903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83" y="995004"/>
            <a:ext cx="6965245" cy="806501"/>
          </a:xfrm>
        </p:spPr>
        <p:txBody>
          <a:bodyPr>
            <a:normAutofit/>
          </a:bodyPr>
          <a:lstStyle/>
          <a:p>
            <a:r>
              <a:rPr lang="en-US" sz="3600" dirty="0" smtClean="0"/>
              <a:t>CDI Features</a:t>
            </a:r>
            <a:endParaRPr lang="en-US" sz="3600" dirty="0"/>
          </a:p>
        </p:txBody>
      </p:sp>
      <p:sp>
        <p:nvSpPr>
          <p:cNvPr id="3" name="Content Placeholder 2"/>
          <p:cNvSpPr>
            <a:spLocks noGrp="1"/>
          </p:cNvSpPr>
          <p:nvPr>
            <p:ph idx="1"/>
          </p:nvPr>
        </p:nvSpPr>
        <p:spPr>
          <a:xfrm>
            <a:off x="668288" y="1637732"/>
            <a:ext cx="7315652" cy="4230806"/>
          </a:xfrm>
        </p:spPr>
        <p:txBody>
          <a:bodyPr>
            <a:normAutofit/>
          </a:bodyPr>
          <a:lstStyle/>
          <a:p>
            <a:r>
              <a:rPr lang="en-US" sz="2800" dirty="0" smtClean="0"/>
              <a:t>Access to resources through 2-1-1 database</a:t>
            </a:r>
          </a:p>
          <a:p>
            <a:r>
              <a:rPr lang="en-US" sz="2800" dirty="0" smtClean="0"/>
              <a:t>Collection of data on needs of children and families for funders and policy makers</a:t>
            </a:r>
          </a:p>
          <a:p>
            <a:r>
              <a:rPr lang="en-US" sz="2800" dirty="0" smtClean="0"/>
              <a:t>Strengthening Families approach to handling calls</a:t>
            </a:r>
          </a:p>
          <a:p>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71900" y="4148919"/>
            <a:ext cx="4635371" cy="251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305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35" y="1149019"/>
            <a:ext cx="6965245" cy="662875"/>
          </a:xfrm>
        </p:spPr>
        <p:txBody>
          <a:bodyPr>
            <a:normAutofit/>
          </a:bodyPr>
          <a:lstStyle/>
          <a:p>
            <a:r>
              <a:rPr lang="en-US" sz="3600" dirty="0" smtClean="0"/>
              <a:t>Help Me Grow</a:t>
            </a:r>
            <a:endParaRPr lang="en-US" sz="3600" dirty="0"/>
          </a:p>
        </p:txBody>
      </p:sp>
      <p:sp>
        <p:nvSpPr>
          <p:cNvPr id="3" name="Content Placeholder 2"/>
          <p:cNvSpPr>
            <a:spLocks noGrp="1"/>
          </p:cNvSpPr>
          <p:nvPr>
            <p:ph idx="1"/>
          </p:nvPr>
        </p:nvSpPr>
        <p:spPr>
          <a:xfrm>
            <a:off x="501068" y="1811894"/>
            <a:ext cx="7865010" cy="4319516"/>
          </a:xfrm>
        </p:spPr>
        <p:txBody>
          <a:bodyPr>
            <a:normAutofit/>
          </a:bodyPr>
          <a:lstStyle/>
          <a:p>
            <a:r>
              <a:rPr lang="en-US" sz="2400" dirty="0" smtClean="0"/>
              <a:t>Provides a free informational service </a:t>
            </a:r>
            <a:r>
              <a:rPr lang="en-US" sz="2400" dirty="0"/>
              <a:t>of the </a:t>
            </a:r>
            <a:r>
              <a:rPr lang="en-US" sz="2400" dirty="0" smtClean="0"/>
              <a:t>Office </a:t>
            </a:r>
            <a:r>
              <a:rPr lang="en-US" sz="2400" dirty="0"/>
              <a:t>of Early </a:t>
            </a:r>
            <a:r>
              <a:rPr lang="en-US" sz="2400" dirty="0" smtClean="0"/>
              <a:t>Childhood (OEC)</a:t>
            </a:r>
          </a:p>
          <a:p>
            <a:r>
              <a:rPr lang="en-US" sz="2400" dirty="0" smtClean="0"/>
              <a:t>Offers a wide variety of child health and development information</a:t>
            </a:r>
          </a:p>
          <a:p>
            <a:r>
              <a:rPr lang="en-US" sz="2400" dirty="0" smtClean="0"/>
              <a:t>Links pregnant women and families of young children to community supports</a:t>
            </a:r>
            <a:endParaRPr lang="en-US" sz="2400" dirty="0"/>
          </a:p>
          <a:p>
            <a:r>
              <a:rPr lang="en-US" sz="2400" dirty="0" smtClean="0"/>
              <a:t>Sends </a:t>
            </a:r>
            <a:r>
              <a:rPr lang="en-US" sz="2400" dirty="0">
                <a:solidFill>
                  <a:prstClr val="black"/>
                </a:solidFill>
              </a:rPr>
              <a:t>Help Me Grow</a:t>
            </a:r>
            <a:r>
              <a:rPr lang="en-US" sz="2400" dirty="0" smtClean="0"/>
              <a:t> referrals </a:t>
            </a:r>
            <a:r>
              <a:rPr lang="en-US" sz="2400" dirty="0"/>
              <a:t>to </a:t>
            </a:r>
            <a:r>
              <a:rPr lang="en-US" sz="2400" dirty="0" smtClean="0"/>
              <a:t>the Child Development </a:t>
            </a:r>
            <a:r>
              <a:rPr lang="en-US" sz="2400" dirty="0"/>
              <a:t>Infoline </a:t>
            </a:r>
            <a:r>
              <a:rPr lang="en-US" sz="2400" dirty="0" smtClean="0"/>
              <a:t>(CDI) at </a:t>
            </a:r>
            <a:r>
              <a:rPr lang="en-US" sz="2400" b="1" dirty="0" smtClean="0"/>
              <a:t> 800-505-7000</a:t>
            </a:r>
            <a:endParaRPr lang="en-US" sz="24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61786" y="5097202"/>
            <a:ext cx="5227094" cy="1318624"/>
          </a:xfrm>
          <a:prstGeom prst="rect">
            <a:avLst/>
          </a:prstGeom>
        </p:spPr>
      </p:pic>
    </p:spTree>
    <p:extLst>
      <p:ext uri="{BB962C8B-B14F-4D97-AF65-F5344CB8AC3E}">
        <p14:creationId xmlns:p14="http://schemas.microsoft.com/office/powerpoint/2010/main" val="868426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31" y="983833"/>
            <a:ext cx="6965245" cy="832266"/>
          </a:xfrm>
        </p:spPr>
        <p:txBody>
          <a:bodyPr>
            <a:normAutofit/>
          </a:bodyPr>
          <a:lstStyle/>
          <a:p>
            <a:r>
              <a:rPr lang="en-US" sz="3600" dirty="0" smtClean="0"/>
              <a:t>Addressing Potential Road Blocks</a:t>
            </a:r>
          </a:p>
        </p:txBody>
      </p:sp>
      <p:sp>
        <p:nvSpPr>
          <p:cNvPr id="3" name="Content Placeholder 2"/>
          <p:cNvSpPr>
            <a:spLocks noGrp="1"/>
          </p:cNvSpPr>
          <p:nvPr>
            <p:ph idx="1"/>
          </p:nvPr>
        </p:nvSpPr>
        <p:spPr>
          <a:xfrm>
            <a:off x="779333" y="1652326"/>
            <a:ext cx="7873347" cy="4194061"/>
          </a:xfrm>
        </p:spPr>
        <p:txBody>
          <a:bodyPr>
            <a:normAutofit/>
          </a:bodyPr>
          <a:lstStyle/>
          <a:p>
            <a:r>
              <a:rPr lang="en-US" sz="2400" dirty="0" smtClean="0"/>
              <a:t>When families are reluctant to pursue an evaluation, reinforce the following:</a:t>
            </a:r>
          </a:p>
          <a:p>
            <a:pPr lvl="1"/>
            <a:r>
              <a:rPr lang="en-US" sz="2400" dirty="0" smtClean="0"/>
              <a:t>The family and provider share same goal: the child’s fullest achievement</a:t>
            </a:r>
          </a:p>
          <a:p>
            <a:pPr lvl="1"/>
            <a:r>
              <a:rPr lang="en-US" sz="2400" dirty="0" smtClean="0"/>
              <a:t>Screening is not diagnostic</a:t>
            </a:r>
          </a:p>
          <a:p>
            <a:pPr lvl="1"/>
            <a:r>
              <a:rPr lang="en-US" sz="2400" dirty="0" smtClean="0"/>
              <a:t>In-depth evaluation offers early services and resources, if needed</a:t>
            </a:r>
          </a:p>
          <a:p>
            <a:pPr lvl="1"/>
            <a:r>
              <a:rPr lang="en-US" sz="2400" dirty="0" smtClean="0"/>
              <a:t>Importance of the family’s role </a:t>
            </a:r>
          </a:p>
          <a:p>
            <a:r>
              <a:rPr lang="en-US" sz="2400" dirty="0" smtClean="0"/>
              <a:t>Continue to offer support and                                       nurture relationship</a:t>
            </a:r>
          </a:p>
          <a:p>
            <a:pPr lvl="1"/>
            <a:endParaRPr lang="en-US" dirty="0"/>
          </a:p>
          <a:p>
            <a:pPr lvl="1"/>
            <a:endParaRPr lang="en-US" dirty="0" smtClean="0"/>
          </a:p>
          <a:p>
            <a:pPr lvl="1"/>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86404" y="4511755"/>
            <a:ext cx="3145580" cy="205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288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56" y="1006769"/>
            <a:ext cx="6965245" cy="815275"/>
          </a:xfrm>
        </p:spPr>
        <p:txBody>
          <a:bodyPr>
            <a:normAutofit/>
          </a:bodyPr>
          <a:lstStyle/>
          <a:p>
            <a:r>
              <a:rPr lang="en-US" sz="3600" dirty="0"/>
              <a:t>Addressing Potential Road Blocks</a:t>
            </a:r>
          </a:p>
        </p:txBody>
      </p:sp>
      <p:sp>
        <p:nvSpPr>
          <p:cNvPr id="3" name="Content Placeholder 2"/>
          <p:cNvSpPr>
            <a:spLocks noGrp="1"/>
          </p:cNvSpPr>
          <p:nvPr>
            <p:ph idx="1"/>
          </p:nvPr>
        </p:nvSpPr>
        <p:spPr>
          <a:xfrm>
            <a:off x="835714" y="1801640"/>
            <a:ext cx="7148225" cy="4530921"/>
          </a:xfrm>
        </p:spPr>
        <p:txBody>
          <a:bodyPr>
            <a:normAutofit/>
          </a:bodyPr>
          <a:lstStyle/>
          <a:p>
            <a:r>
              <a:rPr lang="en-US" sz="2400" dirty="0"/>
              <a:t>Pediatric health care provider </a:t>
            </a:r>
            <a:r>
              <a:rPr lang="en-US" sz="2400" dirty="0" smtClean="0"/>
              <a:t>reluctance to address potential lag, screening and assessment</a:t>
            </a:r>
          </a:p>
          <a:p>
            <a:r>
              <a:rPr lang="en-US" sz="2400" dirty="0" smtClean="0"/>
              <a:t>Was </a:t>
            </a:r>
            <a:r>
              <a:rPr lang="en-US" sz="2400" dirty="0"/>
              <a:t>screening done in pediatric office? If so, </a:t>
            </a:r>
            <a:r>
              <a:rPr lang="en-US" sz="2400" dirty="0" smtClean="0"/>
              <a:t>results</a:t>
            </a:r>
            <a:r>
              <a:rPr lang="en-US" sz="2400" dirty="0"/>
              <a:t>?</a:t>
            </a:r>
          </a:p>
          <a:p>
            <a:pPr lvl="1"/>
            <a:r>
              <a:rPr lang="en-US" sz="2400" dirty="0"/>
              <a:t>Parent opportunity for </a:t>
            </a:r>
            <a:r>
              <a:rPr lang="en-US" sz="2400" dirty="0">
                <a:hlinkClick r:id="rId3"/>
              </a:rPr>
              <a:t>Ages and Stages                                               Monitoring Program</a:t>
            </a:r>
            <a:r>
              <a:rPr lang="en-US" sz="2400" dirty="0"/>
              <a:t> </a:t>
            </a:r>
            <a:r>
              <a:rPr lang="en-US" sz="1600" b="1" dirty="0">
                <a:solidFill>
                  <a:srgbClr val="FF0000"/>
                </a:solidFill>
              </a:rPr>
              <a:t> </a:t>
            </a:r>
            <a:endParaRPr lang="en-US" sz="2400" b="1" dirty="0" smtClean="0"/>
          </a:p>
          <a:p>
            <a:pPr lvl="1"/>
            <a:r>
              <a:rPr lang="en-US" sz="2400" dirty="0" smtClean="0">
                <a:solidFill>
                  <a:schemeClr val="tx1"/>
                </a:solidFill>
              </a:rPr>
              <a:t>through </a:t>
            </a:r>
            <a:r>
              <a:rPr lang="en-US" sz="2400" dirty="0">
                <a:solidFill>
                  <a:schemeClr val="tx1"/>
                </a:solidFill>
              </a:rPr>
              <a:t>CDI </a:t>
            </a:r>
            <a:r>
              <a:rPr lang="en-US" sz="2400" dirty="0" smtClean="0">
                <a:solidFill>
                  <a:schemeClr val="tx1"/>
                </a:solidFill>
              </a:rPr>
              <a:t>with feedback to pediatric health care </a:t>
            </a:r>
            <a:r>
              <a:rPr lang="en-US" sz="2400" dirty="0">
                <a:solidFill>
                  <a:schemeClr val="tx1"/>
                </a:solidFill>
              </a:rPr>
              <a:t>p</a:t>
            </a:r>
            <a:r>
              <a:rPr lang="en-US" sz="2400" dirty="0" smtClean="0">
                <a:solidFill>
                  <a:schemeClr val="tx1"/>
                </a:solidFill>
              </a:rPr>
              <a:t>rovider</a:t>
            </a:r>
          </a:p>
          <a:p>
            <a:r>
              <a:rPr lang="en-US" sz="2400" dirty="0" smtClean="0"/>
              <a:t>Health, education and mental </a:t>
            </a:r>
            <a:r>
              <a:rPr lang="en-US" sz="2400" dirty="0"/>
              <a:t>h</a:t>
            </a:r>
            <a:r>
              <a:rPr lang="en-US" sz="2400" dirty="0" smtClean="0"/>
              <a:t>ealth </a:t>
            </a:r>
            <a:r>
              <a:rPr lang="en-US" sz="2400" dirty="0"/>
              <a:t>c</a:t>
            </a:r>
            <a:r>
              <a:rPr lang="en-US" sz="2400" dirty="0" smtClean="0"/>
              <a:t>onsultants valuable in sharing information and providing support to providers and families</a:t>
            </a:r>
            <a:endParaRPr lang="en-US" sz="2400" dirty="0"/>
          </a:p>
          <a:p>
            <a:endParaRPr lang="en-US" dirty="0"/>
          </a:p>
        </p:txBody>
      </p:sp>
    </p:spTree>
    <p:extLst>
      <p:ext uri="{BB962C8B-B14F-4D97-AF65-F5344CB8AC3E}">
        <p14:creationId xmlns:p14="http://schemas.microsoft.com/office/powerpoint/2010/main" val="571576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75325"/>
            <a:ext cx="6965245" cy="695532"/>
          </a:xfrm>
        </p:spPr>
        <p:txBody>
          <a:bodyPr>
            <a:normAutofit/>
          </a:bodyPr>
          <a:lstStyle/>
          <a:p>
            <a:r>
              <a:rPr lang="en-US" sz="3600" dirty="0" smtClean="0"/>
              <a:t>Screening is part of a continuum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8968455"/>
              </p:ext>
            </p:extLst>
          </p:nvPr>
        </p:nvGraphicFramePr>
        <p:xfrm>
          <a:off x="1463675" y="1688847"/>
          <a:ext cx="6196013" cy="420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Right Arrow 6"/>
          <p:cNvSpPr/>
          <p:nvPr/>
        </p:nvSpPr>
        <p:spPr>
          <a:xfrm flipH="1">
            <a:off x="5822800" y="4037257"/>
            <a:ext cx="591647" cy="562039"/>
          </a:xfrm>
          <a:prstGeom prst="curvedRightArrow">
            <a:avLst/>
          </a:prstGeom>
          <a:solidFill>
            <a:schemeClr val="tx2">
              <a:lumMod val="40000"/>
              <a:lumOff val="60000"/>
            </a:schemeClr>
          </a:solidFill>
          <a:ln>
            <a:solidFill>
              <a:schemeClr val="tx2">
                <a:lumMod val="20000"/>
                <a:lumOff val="80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64798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97" y="993452"/>
            <a:ext cx="6965245" cy="651988"/>
          </a:xfrm>
        </p:spPr>
        <p:txBody>
          <a:bodyPr>
            <a:normAutofit/>
          </a:bodyPr>
          <a:lstStyle/>
          <a:p>
            <a:r>
              <a:rPr lang="en-US" sz="3600" dirty="0" smtClean="0"/>
              <a:t>In summary, remember:</a:t>
            </a:r>
            <a:endParaRPr lang="en-US" sz="3600" dirty="0"/>
          </a:p>
        </p:txBody>
      </p:sp>
      <p:sp>
        <p:nvSpPr>
          <p:cNvPr id="3" name="Content Placeholder 2"/>
          <p:cNvSpPr>
            <a:spLocks noGrp="1"/>
          </p:cNvSpPr>
          <p:nvPr>
            <p:ph idx="1"/>
          </p:nvPr>
        </p:nvSpPr>
        <p:spPr>
          <a:xfrm>
            <a:off x="603232" y="1578408"/>
            <a:ext cx="7094106" cy="4354285"/>
          </a:xfrm>
        </p:spPr>
        <p:txBody>
          <a:bodyPr>
            <a:normAutofit/>
          </a:bodyPr>
          <a:lstStyle/>
          <a:p>
            <a:r>
              <a:rPr lang="en-US" sz="2400" dirty="0" smtClean="0"/>
              <a:t>Ongoing developmental monitoring and screening is highly important.</a:t>
            </a:r>
          </a:p>
          <a:p>
            <a:r>
              <a:rPr lang="en-US" sz="2400" dirty="0" smtClean="0"/>
              <a:t>Collaboration is vital among parents, health care providers, and ECE providers. </a:t>
            </a:r>
          </a:p>
          <a:p>
            <a:r>
              <a:rPr lang="en-US" sz="2400" dirty="0" smtClean="0"/>
              <a:t>Health and education consultants are critical partners in facilitating screening and referral.</a:t>
            </a:r>
          </a:p>
          <a:p>
            <a:r>
              <a:rPr lang="en-US" sz="2400" dirty="0" smtClean="0"/>
              <a:t>Use monitoring and screening tools</a:t>
            </a:r>
          </a:p>
          <a:p>
            <a:r>
              <a:rPr lang="en-US" sz="2400" dirty="0" smtClean="0"/>
              <a:t>Have resources readily available to follow up on concerns </a:t>
            </a:r>
          </a:p>
          <a:p>
            <a:endParaRPr lang="en-US" sz="1600" i="1" dirty="0" smtClean="0"/>
          </a:p>
          <a:p>
            <a:endParaRPr lang="en-US" sz="1600" i="1" dirty="0"/>
          </a:p>
          <a:p>
            <a:endParaRPr lang="en-US" sz="1600" i="1" dirty="0"/>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89762" y="5035090"/>
            <a:ext cx="2411674" cy="1795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2396" y="5319249"/>
            <a:ext cx="1953952" cy="14437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872945" y="5319249"/>
            <a:ext cx="2299458" cy="14396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78757" y="5102400"/>
            <a:ext cx="1673815" cy="16605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29147" y="5319249"/>
            <a:ext cx="1762262" cy="14396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60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Importance of Universal Coordinated Screening and Monitoring </a:t>
            </a:r>
            <a:endParaRPr lang="en-US" sz="3200" dirty="0"/>
          </a:p>
        </p:txBody>
      </p:sp>
      <p:sp>
        <p:nvSpPr>
          <p:cNvPr id="3" name="Content Placeholder 2"/>
          <p:cNvSpPr>
            <a:spLocks noGrp="1"/>
          </p:cNvSpPr>
          <p:nvPr>
            <p:ph idx="1"/>
          </p:nvPr>
        </p:nvSpPr>
        <p:spPr>
          <a:xfrm>
            <a:off x="989314" y="2253523"/>
            <a:ext cx="6493428" cy="3348359"/>
          </a:xfrm>
        </p:spPr>
        <p:txBody>
          <a:bodyPr>
            <a:normAutofit/>
          </a:bodyPr>
          <a:lstStyle/>
          <a:p>
            <a:endParaRPr lang="en-US" sz="800" i="1" dirty="0" smtClean="0"/>
          </a:p>
          <a:p>
            <a:r>
              <a:rPr lang="en-US" sz="3000" i="1" dirty="0" smtClean="0"/>
              <a:t>Early </a:t>
            </a:r>
            <a:r>
              <a:rPr lang="en-US" sz="3000" i="1" dirty="0"/>
              <a:t>i</a:t>
            </a:r>
            <a:r>
              <a:rPr lang="en-US" sz="3000" i="1" dirty="0" smtClean="0"/>
              <a:t>dentification </a:t>
            </a:r>
            <a:r>
              <a:rPr lang="en-US" sz="3000" dirty="0" smtClean="0"/>
              <a:t>of children with delays is the key to: </a:t>
            </a:r>
          </a:p>
          <a:p>
            <a:pPr lvl="1"/>
            <a:r>
              <a:rPr lang="en-US" sz="2400" dirty="0" smtClean="0"/>
              <a:t>Early intervention</a:t>
            </a:r>
            <a:r>
              <a:rPr lang="en-US" sz="2400" dirty="0"/>
              <a:t> </a:t>
            </a:r>
            <a:r>
              <a:rPr lang="en-US" sz="2400" dirty="0" smtClean="0"/>
              <a:t>and </a:t>
            </a:r>
            <a:r>
              <a:rPr lang="en-US" sz="2400" dirty="0"/>
              <a:t>family </a:t>
            </a:r>
            <a:r>
              <a:rPr lang="en-US" sz="2400" dirty="0" smtClean="0"/>
              <a:t>supports   </a:t>
            </a:r>
          </a:p>
          <a:p>
            <a:pPr lvl="1"/>
            <a:r>
              <a:rPr lang="en-US" sz="2400" dirty="0" smtClean="0"/>
              <a:t>Improving children’s readiness to learn</a:t>
            </a:r>
          </a:p>
          <a:p>
            <a:pPr marL="0" indent="0">
              <a:buNone/>
            </a:pPr>
            <a:endParaRPr lang="en-US" dirty="0">
              <a:hlinkClick r:id="rId3"/>
            </a:endParaRPr>
          </a:p>
          <a:p>
            <a:pPr marL="0" indent="0">
              <a:buNone/>
            </a:pPr>
            <a:endParaRPr lang="en-US" b="1" u="sng" dirty="0">
              <a:hlinkClick r:id="rId3"/>
            </a:endParaRPr>
          </a:p>
          <a:p>
            <a:endParaRPr lang="en-US" b="1" u="sng" dirty="0" smtClean="0">
              <a:hlinkClick r:id="rId3"/>
            </a:endParaRPr>
          </a:p>
          <a:p>
            <a:endParaRPr lang="en-US" dirty="0"/>
          </a:p>
          <a:p>
            <a:endParaRPr lang="en-US" dirty="0"/>
          </a:p>
        </p:txBody>
      </p:sp>
      <p:pic>
        <p:nvPicPr>
          <p:cNvPr id="4" name="Picture 3" descr="C:\Users\heathersp\AppData\Local\Microsoft\Windows\Temporary Internet Files\Content.IE5\F0203BGK\2810846650_e88a477614_z[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85375" y="4420370"/>
            <a:ext cx="2907249" cy="2288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947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08993" y="1843392"/>
            <a:ext cx="7031419" cy="4062651"/>
          </a:xfrm>
          <a:prstGeom prst="rect">
            <a:avLst/>
          </a:prstGeom>
          <a:solidFill>
            <a:schemeClr val="accent6">
              <a:lumMod val="40000"/>
              <a:lumOff val="60000"/>
            </a:schemeClr>
          </a:solidFill>
          <a:ln w="57150" cap="rnd" cmpd="dbl">
            <a:solidFill>
              <a:schemeClr val="tx2">
                <a:lumMod val="75000"/>
              </a:schemeClr>
            </a:solidFill>
            <a:prstDash val="sysDot"/>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US" sz="200" dirty="0" smtClean="0">
              <a:solidFill>
                <a:schemeClr val="tx2">
                  <a:lumMod val="75000"/>
                </a:schemeClr>
              </a:solidFill>
            </a:endParaRPr>
          </a:p>
          <a:p>
            <a:pPr algn="ctr"/>
            <a:endParaRPr lang="en-US" sz="800" dirty="0" smtClean="0">
              <a:solidFill>
                <a:schemeClr val="tx2">
                  <a:lumMod val="75000"/>
                </a:schemeClr>
              </a:solidFill>
            </a:endParaRPr>
          </a:p>
          <a:p>
            <a:pPr algn="ctr"/>
            <a:r>
              <a:rPr lang="en-US" sz="3400" dirty="0" smtClean="0">
                <a:solidFill>
                  <a:schemeClr val="tx2">
                    <a:lumMod val="75000"/>
                  </a:schemeClr>
                </a:solidFill>
              </a:rPr>
              <a:t>It</a:t>
            </a:r>
            <a:r>
              <a:rPr lang="en-US" sz="3400" b="1" dirty="0" smtClean="0">
                <a:solidFill>
                  <a:schemeClr val="tx2">
                    <a:lumMod val="75000"/>
                  </a:schemeClr>
                </a:solidFill>
              </a:rPr>
              <a:t> </a:t>
            </a:r>
            <a:r>
              <a:rPr lang="en-US" sz="3400" b="1" dirty="0">
                <a:solidFill>
                  <a:schemeClr val="tx2">
                    <a:lumMod val="75000"/>
                  </a:schemeClr>
                </a:solidFill>
                <a:effectLst>
                  <a:outerShdw blurRad="38100" dist="38100" dir="2700000" algn="tl">
                    <a:srgbClr val="000000">
                      <a:alpha val="43137"/>
                    </a:srgbClr>
                  </a:outerShdw>
                </a:effectLst>
              </a:rPr>
              <a:t>takes a village </a:t>
            </a:r>
            <a:r>
              <a:rPr lang="en-US" sz="3400" b="1" dirty="0">
                <a:solidFill>
                  <a:schemeClr val="tx2">
                    <a:lumMod val="75000"/>
                  </a:schemeClr>
                </a:solidFill>
              </a:rPr>
              <a:t>to ensure universal developmental monitoring, screening and </a:t>
            </a:r>
            <a:r>
              <a:rPr lang="en-US" sz="3400" b="1" dirty="0" smtClean="0">
                <a:solidFill>
                  <a:schemeClr val="tx2">
                    <a:lumMod val="75000"/>
                  </a:schemeClr>
                </a:solidFill>
              </a:rPr>
              <a:t>connection </a:t>
            </a:r>
            <a:r>
              <a:rPr lang="en-US" sz="3400" b="1" dirty="0">
                <a:solidFill>
                  <a:schemeClr val="tx2">
                    <a:lumMod val="75000"/>
                  </a:schemeClr>
                </a:solidFill>
              </a:rPr>
              <a:t>to needed services – so that every child is </a:t>
            </a:r>
            <a:endParaRPr lang="en-US" sz="3400" b="1" dirty="0" smtClean="0">
              <a:solidFill>
                <a:schemeClr val="tx2">
                  <a:lumMod val="75000"/>
                </a:schemeClr>
              </a:solidFill>
            </a:endParaRPr>
          </a:p>
          <a:p>
            <a:pPr algn="ctr"/>
            <a:r>
              <a:rPr lang="en-US" sz="3400" b="1" dirty="0" smtClean="0">
                <a:solidFill>
                  <a:schemeClr val="tx2">
                    <a:lumMod val="75000"/>
                  </a:schemeClr>
                </a:solidFill>
              </a:rPr>
              <a:t>given </a:t>
            </a:r>
            <a:r>
              <a:rPr lang="en-US" sz="3400" b="1" dirty="0">
                <a:solidFill>
                  <a:schemeClr val="tx2">
                    <a:lumMod val="75000"/>
                  </a:schemeClr>
                </a:solidFill>
              </a:rPr>
              <a:t>the </a:t>
            </a:r>
            <a:r>
              <a:rPr lang="en-US" sz="3400" b="1" dirty="0" smtClean="0">
                <a:solidFill>
                  <a:schemeClr val="tx2">
                    <a:lumMod val="75000"/>
                  </a:schemeClr>
                </a:solidFill>
              </a:rPr>
              <a:t>best </a:t>
            </a:r>
            <a:r>
              <a:rPr lang="en-US" sz="3400" b="1" dirty="0">
                <a:solidFill>
                  <a:schemeClr val="tx2">
                    <a:lumMod val="75000"/>
                  </a:schemeClr>
                </a:solidFill>
              </a:rPr>
              <a:t>chance for </a:t>
            </a:r>
            <a:endParaRPr lang="en-US" sz="3400" b="1" dirty="0" smtClean="0">
              <a:solidFill>
                <a:schemeClr val="tx2">
                  <a:lumMod val="75000"/>
                </a:schemeClr>
              </a:solidFill>
            </a:endParaRPr>
          </a:p>
          <a:p>
            <a:pPr algn="ctr"/>
            <a:r>
              <a:rPr lang="en-US" sz="3400" b="1" dirty="0" smtClean="0">
                <a:solidFill>
                  <a:schemeClr val="tx2">
                    <a:lumMod val="75000"/>
                  </a:schemeClr>
                </a:solidFill>
              </a:rPr>
              <a:t>healthy </a:t>
            </a:r>
            <a:r>
              <a:rPr lang="en-US" sz="3400" b="1" dirty="0">
                <a:solidFill>
                  <a:schemeClr val="tx2">
                    <a:lumMod val="75000"/>
                  </a:schemeClr>
                </a:solidFill>
              </a:rPr>
              <a:t>development</a:t>
            </a:r>
            <a:r>
              <a:rPr lang="en-US" sz="3400" b="1" dirty="0" smtClean="0">
                <a:solidFill>
                  <a:schemeClr val="tx2">
                    <a:lumMod val="75000"/>
                  </a:schemeClr>
                </a:solidFill>
              </a:rPr>
              <a:t>.</a:t>
            </a:r>
          </a:p>
          <a:p>
            <a:pPr algn="ctr"/>
            <a:endParaRPr lang="en-US" sz="800" b="1" dirty="0" smtClean="0">
              <a:solidFill>
                <a:schemeClr val="tx2">
                  <a:lumMod val="75000"/>
                </a:schemeClr>
              </a:solidFill>
            </a:endParaRPr>
          </a:p>
          <a:p>
            <a:pPr algn="ctr"/>
            <a:endParaRPr lang="en-US" sz="200" b="1" dirty="0">
              <a:solidFill>
                <a:schemeClr val="tx2">
                  <a:lumMod val="75000"/>
                </a:schemeClr>
              </a:solidFill>
            </a:endParaRPr>
          </a:p>
        </p:txBody>
      </p:sp>
    </p:spTree>
    <p:extLst>
      <p:ext uri="{BB962C8B-B14F-4D97-AF65-F5344CB8AC3E}">
        <p14:creationId xmlns:p14="http://schemas.microsoft.com/office/powerpoint/2010/main" val="4090212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85800" y="1890466"/>
            <a:ext cx="7505700" cy="3756063"/>
          </a:xfrm>
        </p:spPr>
        <p:txBody>
          <a:bodyPr>
            <a:normAutofit/>
          </a:bodyPr>
          <a:lstStyle/>
          <a:p>
            <a:pPr algn="ctr"/>
            <a:r>
              <a:rPr lang="en-US" sz="4000" dirty="0" smtClean="0">
                <a:solidFill>
                  <a:srgbClr val="EDD27F"/>
                </a:solidFill>
                <a:latin typeface="Times New Roman"/>
                <a:ea typeface="+mj-ea"/>
                <a:cs typeface="+mj-cs"/>
              </a:rPr>
              <a:t>Please visit the </a:t>
            </a:r>
            <a:r>
              <a:rPr lang="en-US" sz="4000" dirty="0" smtClean="0">
                <a:solidFill>
                  <a:srgbClr val="EDD27F"/>
                </a:solidFill>
                <a:latin typeface="Times New Roman"/>
                <a:ea typeface="+mj-ea"/>
                <a:cs typeface="+mj-cs"/>
                <a:hlinkClick r:id="rId3"/>
              </a:rPr>
              <a:t>Toolkit</a:t>
            </a:r>
            <a:r>
              <a:rPr lang="en-US" sz="4000" dirty="0" smtClean="0">
                <a:solidFill>
                  <a:srgbClr val="EDD27F"/>
                </a:solidFill>
                <a:latin typeface="Times New Roman"/>
                <a:ea typeface="+mj-ea"/>
                <a:cs typeface="+mj-cs"/>
              </a:rPr>
              <a:t> to view the narrated version, divided into </a:t>
            </a:r>
          </a:p>
          <a:p>
            <a:pPr algn="ctr"/>
            <a:r>
              <a:rPr lang="en-US" sz="4000" dirty="0" smtClean="0">
                <a:solidFill>
                  <a:srgbClr val="EDD27F"/>
                </a:solidFill>
                <a:latin typeface="Times New Roman"/>
                <a:ea typeface="+mj-ea"/>
                <a:cs typeface="+mj-cs"/>
              </a:rPr>
              <a:t>Parts 1, 2 &amp; 3, and to find </a:t>
            </a:r>
          </a:p>
          <a:p>
            <a:pPr algn="ctr"/>
            <a:r>
              <a:rPr lang="en-US" sz="4000" dirty="0" smtClean="0">
                <a:solidFill>
                  <a:srgbClr val="EDD27F"/>
                </a:solidFill>
                <a:latin typeface="Times New Roman"/>
                <a:ea typeface="+mj-ea"/>
                <a:cs typeface="+mj-cs"/>
              </a:rPr>
              <a:t>more resources.  (</a:t>
            </a:r>
            <a:r>
              <a:rPr lang="en-US" sz="4000" dirty="0" smtClean="0">
                <a:solidFill>
                  <a:srgbClr val="EDD27F"/>
                </a:solidFill>
                <a:latin typeface="Times New Roman"/>
                <a:ea typeface="+mj-ea"/>
                <a:cs typeface="+mj-cs"/>
                <a:hlinkClick r:id="rId3"/>
              </a:rPr>
              <a:t>www.eccsct.org/toolkit</a:t>
            </a:r>
            <a:r>
              <a:rPr lang="en-US" sz="4000" dirty="0" smtClean="0">
                <a:solidFill>
                  <a:srgbClr val="EDD27F"/>
                </a:solidFill>
                <a:latin typeface="Times New Roman"/>
                <a:ea typeface="+mj-ea"/>
                <a:cs typeface="+mj-cs"/>
              </a:rPr>
              <a:t>)</a:t>
            </a:r>
            <a:endParaRPr lang="en-US" dirty="0"/>
          </a:p>
        </p:txBody>
      </p:sp>
    </p:spTree>
    <p:extLst>
      <p:ext uri="{BB962C8B-B14F-4D97-AF65-F5344CB8AC3E}">
        <p14:creationId xmlns:p14="http://schemas.microsoft.com/office/powerpoint/2010/main" val="3143318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Acknowledgements</a:t>
            </a:r>
          </a:p>
        </p:txBody>
      </p:sp>
      <p:sp>
        <p:nvSpPr>
          <p:cNvPr id="7" name="Content Placeholder 6"/>
          <p:cNvSpPr>
            <a:spLocks noGrp="1"/>
          </p:cNvSpPr>
          <p:nvPr>
            <p:ph idx="1"/>
          </p:nvPr>
        </p:nvSpPr>
        <p:spPr/>
        <p:txBody>
          <a:bodyPr/>
          <a:lstStyle/>
          <a:p>
            <a:r>
              <a:rPr lang="en-US" dirty="0"/>
              <a:t>Health Resources and Services Administration</a:t>
            </a:r>
          </a:p>
          <a:p>
            <a:pPr lvl="2"/>
            <a:r>
              <a:rPr lang="en-US" sz="2400" dirty="0"/>
              <a:t>CT Early Childhood Comprehensive Systems  (ECCS) planning grant </a:t>
            </a:r>
          </a:p>
          <a:p>
            <a:r>
              <a:rPr lang="en-US" dirty="0"/>
              <a:t>CT Office of Early Childhood (OEC)</a:t>
            </a:r>
          </a:p>
          <a:p>
            <a:r>
              <a:rPr lang="en-US" dirty="0"/>
              <a:t>United Way of CT</a:t>
            </a:r>
          </a:p>
          <a:p>
            <a:r>
              <a:rPr lang="en-US" dirty="0"/>
              <a:t>ECCS Advisory Committee</a:t>
            </a:r>
          </a:p>
          <a:p>
            <a:r>
              <a:rPr lang="en-US" dirty="0"/>
              <a:t>The Child Health and Development Institute of CT, Inc. (</a:t>
            </a:r>
            <a:r>
              <a:rPr lang="en-US" dirty="0" smtClean="0"/>
              <a:t>CHDI)</a:t>
            </a:r>
          </a:p>
          <a:p>
            <a:r>
              <a:rPr lang="en-US" dirty="0" smtClean="0">
                <a:solidFill>
                  <a:prstClr val="black"/>
                </a:solidFill>
              </a:rPr>
              <a:t>Office </a:t>
            </a:r>
            <a:r>
              <a:rPr lang="en-US" dirty="0">
                <a:solidFill>
                  <a:prstClr val="black"/>
                </a:solidFill>
              </a:rPr>
              <a:t>of Head Start, National Center on Health</a:t>
            </a:r>
          </a:p>
          <a:p>
            <a:endParaRPr lang="en-US" dirty="0"/>
          </a:p>
        </p:txBody>
      </p:sp>
    </p:spTree>
    <p:extLst>
      <p:ext uri="{BB962C8B-B14F-4D97-AF65-F5344CB8AC3E}">
        <p14:creationId xmlns:p14="http://schemas.microsoft.com/office/powerpoint/2010/main" val="5306648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5" y="1116280"/>
            <a:ext cx="7048995" cy="997527"/>
          </a:xfrm>
        </p:spPr>
        <p:txBody>
          <a:bodyPr>
            <a:noAutofit/>
          </a:bodyPr>
          <a:lstStyle/>
          <a:p>
            <a:r>
              <a:rPr lang="en-US" sz="2800" dirty="0" smtClean="0"/>
              <a:t>Acknowledgements: </a:t>
            </a:r>
            <a:br>
              <a:rPr lang="en-US" sz="2800" dirty="0" smtClean="0"/>
            </a:br>
            <a:r>
              <a:rPr lang="en-US" sz="2800" dirty="0"/>
              <a:t>	</a:t>
            </a:r>
            <a:r>
              <a:rPr lang="en-US" sz="2800" dirty="0" smtClean="0"/>
              <a:t>	ECCS </a:t>
            </a:r>
            <a:r>
              <a:rPr lang="en-US" sz="2800" dirty="0"/>
              <a:t>Interagency Subcommittee</a:t>
            </a:r>
          </a:p>
        </p:txBody>
      </p:sp>
      <p:sp>
        <p:nvSpPr>
          <p:cNvPr id="3" name="Content Placeholder 2"/>
          <p:cNvSpPr>
            <a:spLocks noGrp="1"/>
          </p:cNvSpPr>
          <p:nvPr>
            <p:ph idx="1"/>
          </p:nvPr>
        </p:nvSpPr>
        <p:spPr>
          <a:xfrm>
            <a:off x="685800" y="2113808"/>
            <a:ext cx="8001000" cy="4643252"/>
          </a:xfrm>
        </p:spPr>
        <p:txBody>
          <a:bodyPr>
            <a:normAutofit/>
          </a:bodyPr>
          <a:lstStyle/>
          <a:p>
            <a:pPr marL="0" lvl="0" indent="0">
              <a:buClr>
                <a:srgbClr val="AA2B1E"/>
              </a:buClr>
              <a:buSzPct val="85000"/>
              <a:buNone/>
            </a:pPr>
            <a:r>
              <a:rPr lang="en-US" sz="1600" u="sng" dirty="0">
                <a:solidFill>
                  <a:prstClr val="black"/>
                </a:solidFill>
                <a:latin typeface="Franklin Gothic Book"/>
              </a:rPr>
              <a:t>Toolkit contractor</a:t>
            </a:r>
            <a:r>
              <a:rPr lang="en-US" sz="1600" dirty="0">
                <a:solidFill>
                  <a:prstClr val="black"/>
                </a:solidFill>
                <a:latin typeface="Franklin Gothic Book"/>
              </a:rPr>
              <a:t>: </a:t>
            </a:r>
            <a:r>
              <a:rPr lang="en-US" sz="1600" i="1" dirty="0">
                <a:solidFill>
                  <a:prstClr val="black"/>
                </a:solidFill>
                <a:latin typeface="Franklin Gothic Book"/>
              </a:rPr>
              <a:t>Angela Crowley</a:t>
            </a:r>
            <a:r>
              <a:rPr lang="en-US" sz="1600" dirty="0">
                <a:solidFill>
                  <a:prstClr val="black"/>
                </a:solidFill>
                <a:latin typeface="Franklin Gothic Book"/>
              </a:rPr>
              <a:t>, PhD, APRN, PNP-BC, FAAN- Yale University School of Nursing</a:t>
            </a:r>
          </a:p>
          <a:p>
            <a:pPr marL="0" lvl="0" indent="0">
              <a:buClr>
                <a:srgbClr val="AA2B1E"/>
              </a:buClr>
              <a:buSzPct val="85000"/>
              <a:buNone/>
            </a:pPr>
            <a:r>
              <a:rPr lang="en-US" sz="1600" u="sng" dirty="0">
                <a:solidFill>
                  <a:prstClr val="black"/>
                </a:solidFill>
                <a:latin typeface="Franklin Gothic Book"/>
              </a:rPr>
              <a:t>Subcommittee Co-chairs</a:t>
            </a:r>
            <a:r>
              <a:rPr lang="en-US" sz="1600" dirty="0">
                <a:solidFill>
                  <a:prstClr val="black"/>
                </a:solidFill>
                <a:latin typeface="Franklin Gothic Book"/>
              </a:rPr>
              <a:t>: </a:t>
            </a:r>
            <a:r>
              <a:rPr lang="en-US" sz="1600" i="1" dirty="0">
                <a:solidFill>
                  <a:prstClr val="black"/>
                </a:solidFill>
                <a:latin typeface="Franklin Gothic Book"/>
              </a:rPr>
              <a:t>Eileen McMurrer</a:t>
            </a:r>
            <a:r>
              <a:rPr lang="en-US" sz="1600" dirty="0">
                <a:solidFill>
                  <a:prstClr val="black"/>
                </a:solidFill>
                <a:latin typeface="Franklin Gothic Book"/>
              </a:rPr>
              <a:t>, CT Birth to Three System - Family and Community Support Team, and  </a:t>
            </a:r>
            <a:r>
              <a:rPr lang="en-US" sz="1600" i="1" dirty="0">
                <a:solidFill>
                  <a:prstClr val="black"/>
                </a:solidFill>
                <a:latin typeface="Franklin Gothic Book"/>
              </a:rPr>
              <a:t>Bethanne Vergean, </a:t>
            </a:r>
            <a:r>
              <a:rPr lang="en-US" sz="1600" dirty="0">
                <a:solidFill>
                  <a:prstClr val="black"/>
                </a:solidFill>
                <a:latin typeface="Franklin Gothic Book"/>
              </a:rPr>
              <a:t>UCONN Center for Excellence in Developmental Disabilities</a:t>
            </a:r>
          </a:p>
          <a:p>
            <a:pPr marL="0" lvl="0" indent="0">
              <a:buClr>
                <a:srgbClr val="AA2B1E"/>
              </a:buClr>
              <a:buSzPct val="85000"/>
              <a:buNone/>
            </a:pPr>
            <a:r>
              <a:rPr lang="en-US" sz="1600" u="sng" dirty="0">
                <a:solidFill>
                  <a:prstClr val="black"/>
                </a:solidFill>
                <a:latin typeface="Franklin Gothic Book"/>
              </a:rPr>
              <a:t>Members:</a:t>
            </a:r>
          </a:p>
          <a:p>
            <a:pPr marL="0" lvl="0" indent="0">
              <a:buClr>
                <a:srgbClr val="AA2B1E"/>
              </a:buClr>
              <a:buSzPct val="85000"/>
              <a:buNone/>
            </a:pPr>
            <a:r>
              <a:rPr lang="en-US" sz="1600" i="1" dirty="0">
                <a:solidFill>
                  <a:prstClr val="black"/>
                </a:solidFill>
                <a:latin typeface="Franklin Gothic Book"/>
              </a:rPr>
              <a:t>Tanya Barrett</a:t>
            </a:r>
            <a:r>
              <a:rPr lang="en-US" sz="1600" dirty="0">
                <a:solidFill>
                  <a:prstClr val="black"/>
                </a:solidFill>
                <a:latin typeface="Franklin Gothic Book"/>
              </a:rPr>
              <a:t>, Senior Vice President, 2-1-1 HHS, United Way of CT</a:t>
            </a:r>
          </a:p>
          <a:p>
            <a:pPr marL="0" lvl="0" indent="0">
              <a:buClr>
                <a:srgbClr val="AA2B1E"/>
              </a:buClr>
              <a:buSzPct val="85000"/>
              <a:buNone/>
            </a:pPr>
            <a:r>
              <a:rPr lang="en-US" sz="1600" i="1" dirty="0">
                <a:solidFill>
                  <a:prstClr val="black"/>
                </a:solidFill>
                <a:latin typeface="Franklin Gothic Book"/>
              </a:rPr>
              <a:t>Monica Belyea</a:t>
            </a:r>
            <a:r>
              <a:rPr lang="en-US" sz="1600" dirty="0">
                <a:solidFill>
                  <a:prstClr val="black"/>
                </a:solidFill>
                <a:latin typeface="Franklin Gothic Book"/>
              </a:rPr>
              <a:t>, Program Planner, Opportunity Knocks for </a:t>
            </a:r>
            <a:r>
              <a:rPr lang="en-US" sz="1600">
                <a:solidFill>
                  <a:prstClr val="black"/>
                </a:solidFill>
                <a:latin typeface="Franklin Gothic Book"/>
              </a:rPr>
              <a:t>Middletown's </a:t>
            </a:r>
            <a:r>
              <a:rPr lang="en-US" sz="1600" smtClean="0">
                <a:solidFill>
                  <a:prstClr val="black"/>
                </a:solidFill>
                <a:latin typeface="Franklin Gothic Book"/>
              </a:rPr>
              <a:t>Young </a:t>
            </a:r>
            <a:r>
              <a:rPr lang="en-US" sz="1600" dirty="0">
                <a:solidFill>
                  <a:prstClr val="black"/>
                </a:solidFill>
                <a:latin typeface="Franklin Gothic Book"/>
              </a:rPr>
              <a:t>Children</a:t>
            </a:r>
          </a:p>
          <a:p>
            <a:pPr marL="0" lvl="0" indent="0">
              <a:buClr>
                <a:srgbClr val="AA2B1E"/>
              </a:buClr>
              <a:buSzPct val="85000"/>
              <a:buNone/>
            </a:pPr>
            <a:r>
              <a:rPr lang="en-US" sz="1600" i="1" dirty="0">
                <a:solidFill>
                  <a:prstClr val="black"/>
                </a:solidFill>
                <a:latin typeface="Franklin Gothic Book"/>
              </a:rPr>
              <a:t>Kareena DuPlessis</a:t>
            </a:r>
            <a:r>
              <a:rPr lang="en-US" sz="1600" dirty="0">
                <a:solidFill>
                  <a:prstClr val="black"/>
                </a:solidFill>
                <a:latin typeface="Franklin Gothic Book"/>
              </a:rPr>
              <a:t>, Director- Child Development Infoline,  United Way of CT </a:t>
            </a:r>
          </a:p>
          <a:p>
            <a:pPr marL="0" lvl="0" indent="0">
              <a:buClr>
                <a:srgbClr val="AA2B1E"/>
              </a:buClr>
              <a:buSzPct val="85000"/>
              <a:buNone/>
            </a:pPr>
            <a:r>
              <a:rPr lang="en-US" sz="1600" i="1" dirty="0">
                <a:solidFill>
                  <a:prstClr val="black"/>
                </a:solidFill>
                <a:latin typeface="Franklin Gothic Book"/>
              </a:rPr>
              <a:t>Lisa Honigfeld</a:t>
            </a:r>
            <a:r>
              <a:rPr lang="en-US" sz="1600" dirty="0">
                <a:solidFill>
                  <a:prstClr val="black"/>
                </a:solidFill>
                <a:latin typeface="Franklin Gothic Book"/>
              </a:rPr>
              <a:t>, Vice President for Health Initiatives, CHDI</a:t>
            </a:r>
          </a:p>
          <a:p>
            <a:pPr marL="0" lvl="0" indent="0">
              <a:buClr>
                <a:srgbClr val="AA2B1E"/>
              </a:buClr>
              <a:buSzPct val="85000"/>
              <a:buNone/>
            </a:pPr>
            <a:r>
              <a:rPr lang="en-US" sz="1600" i="1" dirty="0">
                <a:solidFill>
                  <a:prstClr val="black"/>
                </a:solidFill>
                <a:latin typeface="Franklin Gothic Book"/>
              </a:rPr>
              <a:t>Michelle Levy</a:t>
            </a:r>
            <a:r>
              <a:rPr lang="en-US" sz="1600" dirty="0">
                <a:solidFill>
                  <a:prstClr val="black"/>
                </a:solidFill>
                <a:latin typeface="Franklin Gothic Book"/>
              </a:rPr>
              <a:t>, Education Consultant, Office of Early Childhood (OEC)</a:t>
            </a:r>
          </a:p>
          <a:p>
            <a:pPr marL="0" lvl="0" indent="0">
              <a:buClr>
                <a:srgbClr val="AA2B1E"/>
              </a:buClr>
              <a:buSzPct val="85000"/>
              <a:buNone/>
            </a:pPr>
            <a:r>
              <a:rPr lang="en-US" sz="1600" i="1" dirty="0">
                <a:solidFill>
                  <a:prstClr val="black"/>
                </a:solidFill>
                <a:latin typeface="Franklin Gothic Book"/>
              </a:rPr>
              <a:t>Christina Nelson</a:t>
            </a:r>
            <a:r>
              <a:rPr lang="en-US" sz="1600" dirty="0">
                <a:solidFill>
                  <a:prstClr val="black"/>
                </a:solidFill>
                <a:latin typeface="Franklin Gothic Book"/>
              </a:rPr>
              <a:t>, Early Childhood Policy Fellow, All Our Kin, Inc.</a:t>
            </a:r>
          </a:p>
          <a:p>
            <a:pPr marL="0" lvl="0" indent="0">
              <a:buClr>
                <a:srgbClr val="AA2B1E"/>
              </a:buClr>
              <a:buSzPct val="85000"/>
              <a:buNone/>
            </a:pPr>
            <a:r>
              <a:rPr lang="en-US" sz="1600" i="1" dirty="0">
                <a:solidFill>
                  <a:prstClr val="black"/>
                </a:solidFill>
                <a:latin typeface="Franklin Gothic Book"/>
              </a:rPr>
              <a:t>Richard Porth</a:t>
            </a:r>
            <a:r>
              <a:rPr lang="en-US" sz="1600" dirty="0">
                <a:solidFill>
                  <a:prstClr val="black"/>
                </a:solidFill>
                <a:latin typeface="Franklin Gothic Book"/>
              </a:rPr>
              <a:t>, President/CEO, United Way of CT</a:t>
            </a:r>
          </a:p>
          <a:p>
            <a:pPr marL="0" lvl="0" indent="0">
              <a:buClr>
                <a:srgbClr val="AA2B1E"/>
              </a:buClr>
              <a:buSzPct val="85000"/>
              <a:buNone/>
            </a:pPr>
            <a:r>
              <a:rPr lang="en-US" sz="1600" i="1" dirty="0">
                <a:solidFill>
                  <a:prstClr val="black"/>
                </a:solidFill>
                <a:latin typeface="Franklin Gothic Book"/>
              </a:rPr>
              <a:t>Heather Spada</a:t>
            </a:r>
            <a:r>
              <a:rPr lang="en-US" sz="1600" dirty="0">
                <a:solidFill>
                  <a:prstClr val="black"/>
                </a:solidFill>
                <a:latin typeface="Franklin Gothic Book"/>
              </a:rPr>
              <a:t>, ECCS Project Manager, United Way of CT</a:t>
            </a:r>
          </a:p>
          <a:p>
            <a:pPr marL="0" lvl="0" indent="0">
              <a:buClr>
                <a:srgbClr val="AA2B1E"/>
              </a:buClr>
              <a:buSzPct val="85000"/>
              <a:buNone/>
            </a:pPr>
            <a:r>
              <a:rPr lang="en-US" sz="1600" i="1" dirty="0">
                <a:solidFill>
                  <a:prstClr val="black"/>
                </a:solidFill>
                <a:latin typeface="Franklin Gothic Book"/>
              </a:rPr>
              <a:t>Deborah Watson</a:t>
            </a:r>
            <a:r>
              <a:rPr lang="en-US" sz="1600" dirty="0">
                <a:solidFill>
                  <a:prstClr val="black"/>
                </a:solidFill>
                <a:latin typeface="Franklin Gothic Book"/>
              </a:rPr>
              <a:t>, Project Manager for Family &amp; Community Engagement, OEC</a:t>
            </a:r>
          </a:p>
          <a:p>
            <a:endParaRPr lang="en-US" dirty="0"/>
          </a:p>
        </p:txBody>
      </p:sp>
    </p:spTree>
    <p:extLst>
      <p:ext uri="{BB962C8B-B14F-4D97-AF65-F5344CB8AC3E}">
        <p14:creationId xmlns:p14="http://schemas.microsoft.com/office/powerpoint/2010/main" val="347644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7527"/>
            <a:ext cx="6781800" cy="831273"/>
          </a:xfrm>
        </p:spPr>
        <p:txBody>
          <a:bodyPr>
            <a:noAutofit/>
          </a:bodyPr>
          <a:lstStyle/>
          <a:p>
            <a:pPr algn="ctr"/>
            <a:r>
              <a:rPr lang="en-US" sz="4000" dirty="0"/>
              <a:t>CT ECCS</a:t>
            </a:r>
            <a:br>
              <a:rPr lang="en-US" sz="4000" dirty="0"/>
            </a:br>
            <a:endParaRPr lang="en-US" sz="4000" dirty="0"/>
          </a:p>
        </p:txBody>
      </p:sp>
      <p:sp>
        <p:nvSpPr>
          <p:cNvPr id="3" name="Content Placeholder 2"/>
          <p:cNvSpPr>
            <a:spLocks noGrp="1"/>
          </p:cNvSpPr>
          <p:nvPr>
            <p:ph idx="1"/>
          </p:nvPr>
        </p:nvSpPr>
        <p:spPr/>
        <p:txBody>
          <a:bodyPr/>
          <a:lstStyle/>
          <a:p>
            <a:r>
              <a:rPr lang="en-US" sz="2400" dirty="0"/>
              <a:t>In 2013, CT was awarded a three-year planning grant from US Department of Health and Human Services</a:t>
            </a:r>
          </a:p>
          <a:p>
            <a:r>
              <a:rPr lang="en-US" sz="2400" dirty="0" smtClean="0"/>
              <a:t>Under the direction of the CT </a:t>
            </a:r>
            <a:r>
              <a:rPr lang="en-US" sz="2400" dirty="0"/>
              <a:t>Office of Early Childhood and United Way of CT</a:t>
            </a:r>
          </a:p>
          <a:p>
            <a:r>
              <a:rPr lang="en-US" sz="2400" dirty="0"/>
              <a:t>Main areas of focus: developmental screening across the state for young children, expansion of  screenings in early care and education settings, and linking information and referrals </a:t>
            </a:r>
            <a:endParaRPr lang="en-US" sz="2400" dirty="0" smtClean="0"/>
          </a:p>
          <a:p>
            <a:r>
              <a:rPr lang="en-US" sz="2400" dirty="0"/>
              <a:t>Part of the grant’s activities is the creation of this presentation and accompanying Toolkit</a:t>
            </a:r>
          </a:p>
          <a:p>
            <a:endParaRPr lang="en-US" dirty="0"/>
          </a:p>
          <a:p>
            <a:endParaRPr lang="en-US" dirty="0"/>
          </a:p>
          <a:p>
            <a:endParaRPr lang="en-US" dirty="0"/>
          </a:p>
        </p:txBody>
      </p:sp>
    </p:spTree>
    <p:extLst>
      <p:ext uri="{BB962C8B-B14F-4D97-AF65-F5344CB8AC3E}">
        <p14:creationId xmlns:p14="http://schemas.microsoft.com/office/powerpoint/2010/main" val="2491390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38768"/>
            <a:ext cx="6965245" cy="695532"/>
          </a:xfrm>
        </p:spPr>
        <p:txBody>
          <a:bodyPr>
            <a:normAutofit/>
          </a:bodyPr>
          <a:lstStyle/>
          <a:p>
            <a:r>
              <a:rPr lang="en-US" sz="3600" dirty="0" smtClean="0"/>
              <a:t>Screening is part of a continuum</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79932"/>
              </p:ext>
            </p:extLst>
          </p:nvPr>
        </p:nvGraphicFramePr>
        <p:xfrm>
          <a:off x="1463675" y="1725164"/>
          <a:ext cx="6196013" cy="420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Right Arrow 6"/>
          <p:cNvSpPr/>
          <p:nvPr/>
        </p:nvSpPr>
        <p:spPr>
          <a:xfrm flipH="1">
            <a:off x="5879361" y="3999123"/>
            <a:ext cx="487625" cy="616945"/>
          </a:xfrm>
          <a:prstGeom prst="curvedRightArrow">
            <a:avLst/>
          </a:prstGeom>
          <a:solidFill>
            <a:schemeClr val="tx2">
              <a:lumMod val="40000"/>
              <a:lumOff val="60000"/>
            </a:schemeClr>
          </a:solidFill>
          <a:ln>
            <a:solidFill>
              <a:schemeClr val="tx2">
                <a:lumMod val="20000"/>
                <a:lumOff val="80000"/>
              </a:schemeClr>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2450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54F75DED-ECA9-46E0-B121-5DD2A01135AB}"/>
                                            </p:graphicEl>
                                          </p:spTgt>
                                        </p:tgtEl>
                                        <p:attrNameLst>
                                          <p:attrName>style.visibility</p:attrName>
                                        </p:attrNameLst>
                                      </p:cBhvr>
                                      <p:to>
                                        <p:strVal val="visible"/>
                                      </p:to>
                                    </p:set>
                                    <p:anim calcmode="lin" valueType="num">
                                      <p:cBhvr additive="base">
                                        <p:cTn id="7" dur="500" fill="hold"/>
                                        <p:tgtEl>
                                          <p:spTgt spid="4">
                                            <p:graphicEl>
                                              <a:dgm id="{54F75DED-ECA9-46E0-B121-5DD2A01135A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4F75DED-ECA9-46E0-B121-5DD2A01135A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1FC2CA7B-BDD6-410C-80F9-25876F792CCE}"/>
                                            </p:graphicEl>
                                          </p:spTgt>
                                        </p:tgtEl>
                                        <p:attrNameLst>
                                          <p:attrName>style.visibility</p:attrName>
                                        </p:attrNameLst>
                                      </p:cBhvr>
                                      <p:to>
                                        <p:strVal val="visible"/>
                                      </p:to>
                                    </p:set>
                                    <p:anim calcmode="lin" valueType="num">
                                      <p:cBhvr additive="base">
                                        <p:cTn id="13" dur="500" fill="hold"/>
                                        <p:tgtEl>
                                          <p:spTgt spid="4">
                                            <p:graphicEl>
                                              <a:dgm id="{1FC2CA7B-BDD6-410C-80F9-25876F792CC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1FC2CA7B-BDD6-410C-80F9-25876F792CCE}"/>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B5F34995-D350-44C2-9F76-8E7D809F4C01}"/>
                                            </p:graphicEl>
                                          </p:spTgt>
                                        </p:tgtEl>
                                        <p:attrNameLst>
                                          <p:attrName>style.visibility</p:attrName>
                                        </p:attrNameLst>
                                      </p:cBhvr>
                                      <p:to>
                                        <p:strVal val="visible"/>
                                      </p:to>
                                    </p:set>
                                    <p:anim calcmode="lin" valueType="num">
                                      <p:cBhvr additive="base">
                                        <p:cTn id="17" dur="500" fill="hold"/>
                                        <p:tgtEl>
                                          <p:spTgt spid="4">
                                            <p:graphicEl>
                                              <a:dgm id="{B5F34995-D350-44C2-9F76-8E7D809F4C01}"/>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B5F34995-D350-44C2-9F76-8E7D809F4C0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5DA709E2-21FF-4173-9FAE-BCA77258CA05}"/>
                                            </p:graphicEl>
                                          </p:spTgt>
                                        </p:tgtEl>
                                        <p:attrNameLst>
                                          <p:attrName>style.visibility</p:attrName>
                                        </p:attrNameLst>
                                      </p:cBhvr>
                                      <p:to>
                                        <p:strVal val="visible"/>
                                      </p:to>
                                    </p:set>
                                    <p:anim calcmode="lin" valueType="num">
                                      <p:cBhvr additive="base">
                                        <p:cTn id="23" dur="500" fill="hold"/>
                                        <p:tgtEl>
                                          <p:spTgt spid="4">
                                            <p:graphicEl>
                                              <a:dgm id="{5DA709E2-21FF-4173-9FAE-BCA77258CA0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5DA709E2-21FF-4173-9FAE-BCA77258CA0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79A5A442-F4D5-4937-87C1-49F62E3993DC}"/>
                                            </p:graphicEl>
                                          </p:spTgt>
                                        </p:tgtEl>
                                        <p:attrNameLst>
                                          <p:attrName>style.visibility</p:attrName>
                                        </p:attrNameLst>
                                      </p:cBhvr>
                                      <p:to>
                                        <p:strVal val="visible"/>
                                      </p:to>
                                    </p:set>
                                    <p:anim calcmode="lin" valueType="num">
                                      <p:cBhvr additive="base">
                                        <p:cTn id="27" dur="500" fill="hold"/>
                                        <p:tgtEl>
                                          <p:spTgt spid="4">
                                            <p:graphicEl>
                                              <a:dgm id="{79A5A442-F4D5-4937-87C1-49F62E3993D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79A5A442-F4D5-4937-87C1-49F62E3993D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8FB6A16D-2CD9-49BE-A675-12B0888AAA68}"/>
                                            </p:graphicEl>
                                          </p:spTgt>
                                        </p:tgtEl>
                                        <p:attrNameLst>
                                          <p:attrName>style.visibility</p:attrName>
                                        </p:attrNameLst>
                                      </p:cBhvr>
                                      <p:to>
                                        <p:strVal val="visible"/>
                                      </p:to>
                                    </p:set>
                                    <p:anim calcmode="lin" valueType="num">
                                      <p:cBhvr additive="base">
                                        <p:cTn id="33" dur="500" fill="hold"/>
                                        <p:tgtEl>
                                          <p:spTgt spid="4">
                                            <p:graphicEl>
                                              <a:dgm id="{8FB6A16D-2CD9-49BE-A675-12B0888AAA68}"/>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8FB6A16D-2CD9-49BE-A675-12B0888AAA6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55139AF1-EA8A-47B0-AC71-EAEC0CD6E1F5}"/>
                                            </p:graphicEl>
                                          </p:spTgt>
                                        </p:tgtEl>
                                        <p:attrNameLst>
                                          <p:attrName>style.visibility</p:attrName>
                                        </p:attrNameLst>
                                      </p:cBhvr>
                                      <p:to>
                                        <p:strVal val="visible"/>
                                      </p:to>
                                    </p:set>
                                    <p:anim calcmode="lin" valueType="num">
                                      <p:cBhvr additive="base">
                                        <p:cTn id="37" dur="500" fill="hold"/>
                                        <p:tgtEl>
                                          <p:spTgt spid="4">
                                            <p:graphicEl>
                                              <a:dgm id="{55139AF1-EA8A-47B0-AC71-EAEC0CD6E1F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55139AF1-EA8A-47B0-AC71-EAEC0CD6E1F5}"/>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920A46DA-3A9A-4F85-862D-CD8E8E1FE58F}"/>
                                            </p:graphicEl>
                                          </p:spTgt>
                                        </p:tgtEl>
                                        <p:attrNameLst>
                                          <p:attrName>style.visibility</p:attrName>
                                        </p:attrNameLst>
                                      </p:cBhvr>
                                      <p:to>
                                        <p:strVal val="visible"/>
                                      </p:to>
                                    </p:set>
                                    <p:anim calcmode="lin" valueType="num">
                                      <p:cBhvr additive="base">
                                        <p:cTn id="43" dur="500" fill="hold"/>
                                        <p:tgtEl>
                                          <p:spTgt spid="4">
                                            <p:graphicEl>
                                              <a:dgm id="{920A46DA-3A9A-4F85-862D-CD8E8E1FE58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920A46DA-3A9A-4F85-862D-CD8E8E1FE58F}"/>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89A0FF23-56B4-4A82-ABF3-D85065D83643}"/>
                                            </p:graphicEl>
                                          </p:spTgt>
                                        </p:tgtEl>
                                        <p:attrNameLst>
                                          <p:attrName>style.visibility</p:attrName>
                                        </p:attrNameLst>
                                      </p:cBhvr>
                                      <p:to>
                                        <p:strVal val="visible"/>
                                      </p:to>
                                    </p:set>
                                    <p:anim calcmode="lin" valueType="num">
                                      <p:cBhvr additive="base">
                                        <p:cTn id="47" dur="500" fill="hold"/>
                                        <p:tgtEl>
                                          <p:spTgt spid="4">
                                            <p:graphicEl>
                                              <a:dgm id="{89A0FF23-56B4-4A82-ABF3-D85065D83643}"/>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89A0FF23-56B4-4A82-ABF3-D85065D8364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19200"/>
            <a:ext cx="7155455" cy="609600"/>
          </a:xfrm>
        </p:spPr>
        <p:txBody>
          <a:bodyPr>
            <a:noAutofit/>
          </a:bodyPr>
          <a:lstStyle/>
          <a:p>
            <a:r>
              <a:rPr lang="en-US" sz="3200" dirty="0"/>
              <a:t>Definition: </a:t>
            </a:r>
            <a:r>
              <a:rPr lang="en-US" sz="3200" dirty="0" smtClean="0"/>
              <a:t>Developmental Monitoring</a:t>
            </a:r>
            <a:endParaRPr lang="en-US" sz="3200" dirty="0"/>
          </a:p>
        </p:txBody>
      </p:sp>
      <p:sp>
        <p:nvSpPr>
          <p:cNvPr id="3" name="Content Placeholder 2"/>
          <p:cNvSpPr>
            <a:spLocks noGrp="1"/>
          </p:cNvSpPr>
          <p:nvPr>
            <p:ph idx="1"/>
          </p:nvPr>
        </p:nvSpPr>
        <p:spPr>
          <a:xfrm>
            <a:off x="932980" y="2000629"/>
            <a:ext cx="6763731" cy="3402949"/>
          </a:xfrm>
        </p:spPr>
        <p:txBody>
          <a:bodyPr>
            <a:normAutofit fontScale="25000" lnSpcReduction="20000"/>
          </a:bodyPr>
          <a:lstStyle/>
          <a:p>
            <a:r>
              <a:rPr lang="en-US" sz="11200" dirty="0" smtClean="0"/>
              <a:t>Periodic review of a child’s developmental milestones</a:t>
            </a:r>
          </a:p>
          <a:p>
            <a:r>
              <a:rPr lang="en-US" sz="11200" dirty="0" smtClean="0"/>
              <a:t>Continuous process of families and ECE providers sharing  observational information, concerns and resources</a:t>
            </a:r>
          </a:p>
          <a:p>
            <a:r>
              <a:rPr lang="en-US" sz="11200" dirty="0" smtClean="0"/>
              <a:t>Longitudinal record of child’s progress</a:t>
            </a:r>
          </a:p>
          <a:p>
            <a:r>
              <a:rPr lang="en-US" sz="11200" dirty="0" smtClean="0"/>
              <a:t>“</a:t>
            </a:r>
            <a:r>
              <a:rPr lang="en-US" sz="11200" dirty="0"/>
              <a:t>D</a:t>
            </a:r>
            <a:r>
              <a:rPr lang="en-US" sz="11200" dirty="0" smtClean="0"/>
              <a:t>evelopmental surveillance”</a:t>
            </a:r>
          </a:p>
          <a:p>
            <a:pPr marL="0" indent="0">
              <a:buNone/>
            </a:pPr>
            <a:endParaRPr lang="en-US" sz="3700" dirty="0" smtClean="0"/>
          </a:p>
          <a:p>
            <a:pPr marL="0" indent="0">
              <a:buNone/>
            </a:pPr>
            <a:endParaRPr lang="en-US" sz="3700" dirty="0" smtClean="0"/>
          </a:p>
          <a:p>
            <a:pPr marL="0" indent="0">
              <a:buNone/>
            </a:pPr>
            <a:endParaRPr lang="en-US" sz="3700" dirty="0"/>
          </a:p>
          <a:p>
            <a:pPr marL="0" indent="0">
              <a:buNone/>
            </a:pPr>
            <a:endParaRPr lang="en-US" sz="5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391" y="4337050"/>
            <a:ext cx="2506968" cy="23295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92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64743"/>
            <a:ext cx="4470094" cy="4181819"/>
          </a:xfrm>
        </p:spPr>
        <p:txBody>
          <a:bodyPr>
            <a:noAutofit/>
          </a:bodyPr>
          <a:lstStyle/>
          <a:p>
            <a:r>
              <a:rPr lang="en-US" sz="2800" dirty="0">
                <a:solidFill>
                  <a:prstClr val="black"/>
                </a:solidFill>
              </a:rPr>
              <a:t>Skills that young children show us for the first time   Continues from birth throughout childhood</a:t>
            </a:r>
          </a:p>
          <a:p>
            <a:r>
              <a:rPr lang="en-US" sz="2800" dirty="0">
                <a:solidFill>
                  <a:prstClr val="black"/>
                </a:solidFill>
              </a:rPr>
              <a:t>Milestones in how one: learns, speaks, acts, plays and moves</a:t>
            </a:r>
          </a:p>
          <a:p>
            <a:r>
              <a:rPr lang="en-US" sz="2800" dirty="0">
                <a:solidFill>
                  <a:prstClr val="black"/>
                </a:solidFill>
              </a:rPr>
              <a:t>Ongoing process</a:t>
            </a:r>
          </a:p>
        </p:txBody>
      </p:sp>
      <p:sp>
        <p:nvSpPr>
          <p:cNvPr id="2" name="Title 1"/>
          <p:cNvSpPr>
            <a:spLocks noGrp="1"/>
          </p:cNvSpPr>
          <p:nvPr>
            <p:ph type="title"/>
          </p:nvPr>
        </p:nvSpPr>
        <p:spPr/>
        <p:txBody>
          <a:bodyPr>
            <a:normAutofit fontScale="90000"/>
          </a:bodyPr>
          <a:lstStyle/>
          <a:p>
            <a:r>
              <a:rPr lang="en-US" sz="3600" dirty="0" smtClean="0"/>
              <a:t>Definition: Developmental Milestones</a:t>
            </a:r>
            <a:endParaRPr lang="en-US" sz="3600"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l="45663" t="-1314" r="11576" b="7546"/>
          <a:stretch/>
        </p:blipFill>
        <p:spPr>
          <a:xfrm>
            <a:off x="6220431" y="1828800"/>
            <a:ext cx="2758316" cy="4036763"/>
          </a:xfrm>
          <a:prstGeom prst="rect">
            <a:avLst/>
          </a:prstGeom>
          <a:ln>
            <a:noFill/>
          </a:ln>
          <a:effectLst>
            <a:softEdge rad="112500"/>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14698" r="20833"/>
          <a:stretch/>
        </p:blipFill>
        <p:spPr>
          <a:xfrm>
            <a:off x="4504054" y="3778786"/>
            <a:ext cx="2556841" cy="2644048"/>
          </a:xfrm>
          <a:prstGeom prst="rect">
            <a:avLst/>
          </a:prstGeom>
          <a:ln>
            <a:noFill/>
          </a:ln>
          <a:effectLst>
            <a:softEdge rad="112500"/>
          </a:effectLst>
        </p:spPr>
      </p:pic>
    </p:spTree>
    <p:extLst>
      <p:ext uri="{BB962C8B-B14F-4D97-AF65-F5344CB8AC3E}">
        <p14:creationId xmlns:p14="http://schemas.microsoft.com/office/powerpoint/2010/main" val="2498089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Resources: Developmental Milestones</a:t>
            </a:r>
            <a:endParaRPr lang="en-US" sz="3600" dirty="0"/>
          </a:p>
        </p:txBody>
      </p:sp>
      <p:sp>
        <p:nvSpPr>
          <p:cNvPr id="3" name="Content Placeholder 2"/>
          <p:cNvSpPr>
            <a:spLocks noGrp="1"/>
          </p:cNvSpPr>
          <p:nvPr>
            <p:ph idx="1"/>
          </p:nvPr>
        </p:nvSpPr>
        <p:spPr>
          <a:xfrm>
            <a:off x="693237" y="1865832"/>
            <a:ext cx="6817255" cy="3866382"/>
          </a:xfrm>
        </p:spPr>
        <p:txBody>
          <a:bodyPr>
            <a:normAutofit fontScale="92500" lnSpcReduction="10000"/>
          </a:bodyPr>
          <a:lstStyle/>
          <a:p>
            <a:r>
              <a:rPr lang="en-US" sz="2800" dirty="0" smtClean="0"/>
              <a:t>Connecticut Resources</a:t>
            </a:r>
          </a:p>
          <a:p>
            <a:pPr lvl="1"/>
            <a:r>
              <a:rPr lang="en-US" sz="2800" dirty="0">
                <a:hlinkClick r:id="rId3"/>
              </a:rPr>
              <a:t>Child Development Infoline</a:t>
            </a:r>
            <a:r>
              <a:rPr lang="en-US" sz="2800" dirty="0"/>
              <a:t> website</a:t>
            </a:r>
          </a:p>
          <a:p>
            <a:pPr lvl="1"/>
            <a:r>
              <a:rPr lang="en-US" sz="2800" dirty="0">
                <a:solidFill>
                  <a:prstClr val="black"/>
                </a:solidFill>
              </a:rPr>
              <a:t>Help Me Grow (HMG) </a:t>
            </a:r>
            <a:r>
              <a:rPr lang="en-US" sz="2800" dirty="0">
                <a:latin typeface="Verdana,Arial,Geneva"/>
                <a:hlinkClick r:id="rId4"/>
              </a:rPr>
              <a:t>Growth Chart</a:t>
            </a:r>
            <a:endParaRPr lang="en-US" sz="2800" dirty="0"/>
          </a:p>
          <a:p>
            <a:endParaRPr lang="en-US" sz="2800" dirty="0" smtClean="0"/>
          </a:p>
          <a:p>
            <a:r>
              <a:rPr lang="en-US" sz="2800" dirty="0" smtClean="0"/>
              <a:t>National Resources</a:t>
            </a:r>
          </a:p>
          <a:p>
            <a:pPr lvl="1"/>
            <a:r>
              <a:rPr lang="en-US" sz="2800" dirty="0" smtClean="0"/>
              <a:t> </a:t>
            </a:r>
            <a:r>
              <a:rPr lang="en-US" sz="2800" dirty="0">
                <a:hlinkClick r:id="rId5"/>
              </a:rPr>
              <a:t>Birth to 5: Watch Me Thrive</a:t>
            </a:r>
            <a:r>
              <a:rPr lang="en-US" sz="2800" dirty="0" smtClean="0">
                <a:hlinkClick r:id="rId5"/>
              </a:rPr>
              <a:t>!</a:t>
            </a:r>
          </a:p>
          <a:p>
            <a:pPr lvl="1"/>
            <a:endParaRPr lang="en-US" sz="2800" i="1" dirty="0">
              <a:latin typeface="Calibri"/>
              <a:hlinkClick r:id="rId5"/>
            </a:endParaRPr>
          </a:p>
          <a:p>
            <a:pPr lvl="1"/>
            <a:r>
              <a:rPr lang="en-US" sz="2800" i="1" dirty="0" smtClean="0">
                <a:latin typeface="Calibri"/>
                <a:hlinkClick r:id="rId5"/>
              </a:rPr>
              <a:t> </a:t>
            </a:r>
            <a:r>
              <a:rPr lang="en-US" sz="2800" dirty="0" smtClean="0"/>
              <a:t>Centers </a:t>
            </a:r>
            <a:r>
              <a:rPr lang="en-US" sz="2800" dirty="0"/>
              <a:t>for Disease Control (CDC) - </a:t>
            </a:r>
            <a:r>
              <a:rPr lang="en-US" sz="2800" i="1" dirty="0">
                <a:hlinkClick r:id="rId6"/>
              </a:rPr>
              <a:t>Learn the Signs. Act Early</a:t>
            </a:r>
            <a:r>
              <a:rPr lang="en-US" sz="2800" i="1" dirty="0" smtClean="0">
                <a:hlinkClick r:id="rId6"/>
              </a:rPr>
              <a:t>.</a:t>
            </a:r>
            <a:endParaRPr lang="en-US" sz="2800" i="1" dirty="0" smtClean="0"/>
          </a:p>
        </p:txBody>
      </p:sp>
      <p:pic>
        <p:nvPicPr>
          <p:cNvPr id="4" name="Picture 3" descr="C:\Users\heathersp\AppData\Local\Microsoft\Windows\Temporary Internet Files\Content.IE5\8X9CTT0T\ChildCare[1].jpg"/>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38844" y="3175714"/>
            <a:ext cx="2495836" cy="171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8089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ckLayouts Non Profit for Children GB046">
  <a:themeElements>
    <a:clrScheme name="Custom 1">
      <a:dk1>
        <a:sysClr val="windowText" lastClr="000000"/>
      </a:dk1>
      <a:lt1>
        <a:sysClr val="window" lastClr="FFFFFF"/>
      </a:lt1>
      <a:dk2>
        <a:srgbClr val="212120"/>
      </a:dk2>
      <a:lt2>
        <a:srgbClr val="EEECE1"/>
      </a:lt2>
      <a:accent1>
        <a:srgbClr val="EBA355"/>
      </a:accent1>
      <a:accent2>
        <a:srgbClr val="A8CAD5"/>
      </a:accent2>
      <a:accent3>
        <a:srgbClr val="ED6F5F"/>
      </a:accent3>
      <a:accent4>
        <a:srgbClr val="54887D"/>
      </a:accent4>
      <a:accent5>
        <a:srgbClr val="EDD27F"/>
      </a:accent5>
      <a:accent6>
        <a:srgbClr val="88A860"/>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ockLayouts Non Profit for Children GB046">
  <a:themeElements>
    <a:clrScheme name="Custom 1">
      <a:dk1>
        <a:sysClr val="windowText" lastClr="000000"/>
      </a:dk1>
      <a:lt1>
        <a:sysClr val="window" lastClr="FFFFFF"/>
      </a:lt1>
      <a:dk2>
        <a:srgbClr val="212120"/>
      </a:dk2>
      <a:lt2>
        <a:srgbClr val="EEECE1"/>
      </a:lt2>
      <a:accent1>
        <a:srgbClr val="EBA355"/>
      </a:accent1>
      <a:accent2>
        <a:srgbClr val="A8CAD5"/>
      </a:accent2>
      <a:accent3>
        <a:srgbClr val="ED6F5F"/>
      </a:accent3>
      <a:accent4>
        <a:srgbClr val="54887D"/>
      </a:accent4>
      <a:accent5>
        <a:srgbClr val="EDD27F"/>
      </a:accent5>
      <a:accent6>
        <a:srgbClr val="88A860"/>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tockLayouts Non Profit for Children GB046">
  <a:themeElements>
    <a:clrScheme name="Custom 1">
      <a:dk1>
        <a:sysClr val="windowText" lastClr="000000"/>
      </a:dk1>
      <a:lt1>
        <a:sysClr val="window" lastClr="FFFFFF"/>
      </a:lt1>
      <a:dk2>
        <a:srgbClr val="212120"/>
      </a:dk2>
      <a:lt2>
        <a:srgbClr val="EEECE1"/>
      </a:lt2>
      <a:accent1>
        <a:srgbClr val="EBA355"/>
      </a:accent1>
      <a:accent2>
        <a:srgbClr val="A8CAD5"/>
      </a:accent2>
      <a:accent3>
        <a:srgbClr val="ED6F5F"/>
      </a:accent3>
      <a:accent4>
        <a:srgbClr val="54887D"/>
      </a:accent4>
      <a:accent5>
        <a:srgbClr val="EDD27F"/>
      </a:accent5>
      <a:accent6>
        <a:srgbClr val="88A860"/>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tockLayouts Non Profit for Children GB046">
  <a:themeElements>
    <a:clrScheme name="Custom 1">
      <a:dk1>
        <a:sysClr val="windowText" lastClr="000000"/>
      </a:dk1>
      <a:lt1>
        <a:sysClr val="window" lastClr="FFFFFF"/>
      </a:lt1>
      <a:dk2>
        <a:srgbClr val="212120"/>
      </a:dk2>
      <a:lt2>
        <a:srgbClr val="EEECE1"/>
      </a:lt2>
      <a:accent1>
        <a:srgbClr val="EBA355"/>
      </a:accent1>
      <a:accent2>
        <a:srgbClr val="A8CAD5"/>
      </a:accent2>
      <a:accent3>
        <a:srgbClr val="ED6F5F"/>
      </a:accent3>
      <a:accent4>
        <a:srgbClr val="54887D"/>
      </a:accent4>
      <a:accent5>
        <a:srgbClr val="EDD27F"/>
      </a:accent5>
      <a:accent6>
        <a:srgbClr val="88A860"/>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tockLayouts Non Profit for Children GB046">
  <a:themeElements>
    <a:clrScheme name="Custom 1">
      <a:dk1>
        <a:sysClr val="windowText" lastClr="000000"/>
      </a:dk1>
      <a:lt1>
        <a:sysClr val="window" lastClr="FFFFFF"/>
      </a:lt1>
      <a:dk2>
        <a:srgbClr val="212120"/>
      </a:dk2>
      <a:lt2>
        <a:srgbClr val="EEECE1"/>
      </a:lt2>
      <a:accent1>
        <a:srgbClr val="EBA355"/>
      </a:accent1>
      <a:accent2>
        <a:srgbClr val="A8CAD5"/>
      </a:accent2>
      <a:accent3>
        <a:srgbClr val="ED6F5F"/>
      </a:accent3>
      <a:accent4>
        <a:srgbClr val="54887D"/>
      </a:accent4>
      <a:accent5>
        <a:srgbClr val="EDD27F"/>
      </a:accent5>
      <a:accent6>
        <a:srgbClr val="88A860"/>
      </a:accent6>
      <a:hlink>
        <a:srgbClr val="0000FF"/>
      </a:hlink>
      <a:folHlink>
        <a:srgbClr val="80008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14629</TotalTime>
  <Words>7419</Words>
  <Application>Microsoft Office PowerPoint</Application>
  <PresentationFormat>On-screen Show (4:3)</PresentationFormat>
  <Paragraphs>560</Paragraphs>
  <Slides>54</Slides>
  <Notes>54</Notes>
  <HiddenSlides>0</HiddenSlides>
  <MMClips>0</MMClips>
  <ScaleCrop>false</ScaleCrop>
  <HeadingPairs>
    <vt:vector size="4" baseType="variant">
      <vt:variant>
        <vt:lpstr>Theme</vt:lpstr>
      </vt:variant>
      <vt:variant>
        <vt:i4>5</vt:i4>
      </vt:variant>
      <vt:variant>
        <vt:lpstr>Slide Titles</vt:lpstr>
      </vt:variant>
      <vt:variant>
        <vt:i4>54</vt:i4>
      </vt:variant>
    </vt:vector>
  </HeadingPairs>
  <TitlesOfParts>
    <vt:vector size="59" baseType="lpstr">
      <vt:lpstr>StockLayouts Non Profit for Children GB046</vt:lpstr>
      <vt:lpstr>1_StockLayouts Non Profit for Children GB046</vt:lpstr>
      <vt:lpstr>2_StockLayouts Non Profit for Children GB046</vt:lpstr>
      <vt:lpstr>3_StockLayouts Non Profit for Children GB046</vt:lpstr>
      <vt:lpstr>4_StockLayouts Non Profit for Children GB046</vt:lpstr>
      <vt:lpstr>It Takes a Village</vt:lpstr>
      <vt:lpstr>PowerPoint Presentation</vt:lpstr>
      <vt:lpstr>Audience</vt:lpstr>
      <vt:lpstr>Children with and at Risk for Developmental Delays</vt:lpstr>
      <vt:lpstr>Importance of Universal Coordinated Screening and Monitoring </vt:lpstr>
      <vt:lpstr>Screening is part of a continuum</vt:lpstr>
      <vt:lpstr>Definition: Developmental Monitoring</vt:lpstr>
      <vt:lpstr>Definition: Developmental Milestones</vt:lpstr>
      <vt:lpstr>Resources: Developmental Milestones</vt:lpstr>
      <vt:lpstr>PowerPoint Presentation</vt:lpstr>
      <vt:lpstr>Tools to Make Monitoring Easier</vt:lpstr>
      <vt:lpstr>Milestone Checklist</vt:lpstr>
      <vt:lpstr>Milestone Moments Booklet</vt:lpstr>
      <vt:lpstr>Partners in Developmental Monitoring  </vt:lpstr>
      <vt:lpstr>Screening is part of a continuum</vt:lpstr>
      <vt:lpstr>Definition: Developmental Screening </vt:lpstr>
      <vt:lpstr>Parents and Families</vt:lpstr>
      <vt:lpstr>Best Practice Standards</vt:lpstr>
      <vt:lpstr>ECE Consultants</vt:lpstr>
      <vt:lpstr>Pediatric Health Care Providers</vt:lpstr>
      <vt:lpstr>Pediatric Health Care Providers</vt:lpstr>
      <vt:lpstr>Recommendations: American Academy of Pediatrics  (AAP)</vt:lpstr>
      <vt:lpstr>Communicating with ECE Providers Early Childhood Health Assessment Record</vt:lpstr>
      <vt:lpstr>Communicating with ECE Providers Early Childhood Health Assessment Record</vt:lpstr>
      <vt:lpstr>Early Care and Education (ECE)</vt:lpstr>
      <vt:lpstr>ECE’s Important and Unique Role</vt:lpstr>
      <vt:lpstr>Screening is One Component of a  Comprehensive Assessment System</vt:lpstr>
      <vt:lpstr>PowerPoint Presentation</vt:lpstr>
      <vt:lpstr>Developmental Screening Tools  in ECE settings</vt:lpstr>
      <vt:lpstr>Developing a Policy for Implementing Monitoring and Screening  in ECE Settings   </vt:lpstr>
      <vt:lpstr>Implementing in ECE settings</vt:lpstr>
      <vt:lpstr>Implementing in ECE settings</vt:lpstr>
      <vt:lpstr>Discussing Screening Results </vt:lpstr>
      <vt:lpstr>Universal Coordinated Screening and Ongoing Monitoring</vt:lpstr>
      <vt:lpstr>Screening is part of a continuum</vt:lpstr>
      <vt:lpstr>Discussing Screening Results </vt:lpstr>
      <vt:lpstr>When Results Indicate Concerns</vt:lpstr>
      <vt:lpstr>When Results Indicate Concerns</vt:lpstr>
      <vt:lpstr>Engaging families</vt:lpstr>
      <vt:lpstr>Next Steps</vt:lpstr>
      <vt:lpstr>Services accessed through CDI</vt:lpstr>
      <vt:lpstr>Services accessed through CDI</vt:lpstr>
      <vt:lpstr>CDI Features</vt:lpstr>
      <vt:lpstr>CDI Features</vt:lpstr>
      <vt:lpstr>Help Me Grow</vt:lpstr>
      <vt:lpstr>Addressing Potential Road Blocks</vt:lpstr>
      <vt:lpstr>Addressing Potential Road Blocks</vt:lpstr>
      <vt:lpstr>Screening is part of a continuum</vt:lpstr>
      <vt:lpstr>In summary, remember:</vt:lpstr>
      <vt:lpstr>PowerPoint Presentation</vt:lpstr>
      <vt:lpstr>PowerPoint Presentation</vt:lpstr>
      <vt:lpstr>Acknowledgements</vt:lpstr>
      <vt:lpstr>Acknowledgements:    ECCS Interagency Subcommittee</vt:lpstr>
      <vt:lpstr>CT ECCS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Screening &amp; Monitoring</dc:title>
  <dc:creator>Crowley, Angela</dc:creator>
  <cp:lastModifiedBy>Spada, Heather</cp:lastModifiedBy>
  <cp:revision>636</cp:revision>
  <cp:lastPrinted>2016-07-13T17:43:41Z</cp:lastPrinted>
  <dcterms:created xsi:type="dcterms:W3CDTF">2015-08-19T14:18:18Z</dcterms:created>
  <dcterms:modified xsi:type="dcterms:W3CDTF">2016-07-26T18:59:31Z</dcterms:modified>
</cp:coreProperties>
</file>